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1736" r:id="rId2"/>
    <p:sldId id="1724" r:id="rId3"/>
    <p:sldId id="1855" r:id="rId4"/>
    <p:sldId id="1975" r:id="rId5"/>
    <p:sldId id="1963" r:id="rId6"/>
    <p:sldId id="1964" r:id="rId7"/>
    <p:sldId id="2022" r:id="rId8"/>
    <p:sldId id="1965" r:id="rId9"/>
    <p:sldId id="1966" r:id="rId10"/>
    <p:sldId id="1988" r:id="rId11"/>
    <p:sldId id="1989" r:id="rId12"/>
    <p:sldId id="1990" r:id="rId13"/>
    <p:sldId id="1992" r:id="rId14"/>
    <p:sldId id="1991" r:id="rId15"/>
    <p:sldId id="1993" r:id="rId16"/>
    <p:sldId id="1994" r:id="rId17"/>
    <p:sldId id="1995" r:id="rId18"/>
    <p:sldId id="1998" r:id="rId19"/>
    <p:sldId id="1999" r:id="rId20"/>
    <p:sldId id="1779" r:id="rId21"/>
    <p:sldId id="310" r:id="rId22"/>
    <p:sldId id="1970" r:id="rId23"/>
    <p:sldId id="1979" r:id="rId24"/>
    <p:sldId id="1980" r:id="rId25"/>
    <p:sldId id="1981" r:id="rId26"/>
    <p:sldId id="1982" r:id="rId27"/>
    <p:sldId id="1983" r:id="rId28"/>
    <p:sldId id="1984" r:id="rId29"/>
    <p:sldId id="1985" r:id="rId30"/>
    <p:sldId id="1950" r:id="rId31"/>
    <p:sldId id="1951" r:id="rId32"/>
    <p:sldId id="1961" r:id="rId33"/>
    <p:sldId id="2000" r:id="rId34"/>
    <p:sldId id="1971" r:id="rId35"/>
    <p:sldId id="1972" r:id="rId36"/>
    <p:sldId id="2001" r:id="rId37"/>
    <p:sldId id="2002" r:id="rId38"/>
    <p:sldId id="2003" r:id="rId39"/>
    <p:sldId id="2004" r:id="rId40"/>
    <p:sldId id="2005" r:id="rId41"/>
    <p:sldId id="2006" r:id="rId42"/>
    <p:sldId id="2007" r:id="rId43"/>
    <p:sldId id="2008" r:id="rId44"/>
    <p:sldId id="2009" r:id="rId45"/>
    <p:sldId id="2021" r:id="rId46"/>
    <p:sldId id="2010" r:id="rId47"/>
    <p:sldId id="2011" r:id="rId48"/>
    <p:sldId id="2012" r:id="rId49"/>
    <p:sldId id="2013" r:id="rId50"/>
    <p:sldId id="2014" r:id="rId51"/>
    <p:sldId id="2015" r:id="rId52"/>
    <p:sldId id="2016" r:id="rId53"/>
    <p:sldId id="2017" r:id="rId54"/>
    <p:sldId id="2018" r:id="rId55"/>
    <p:sldId id="2019" r:id="rId56"/>
    <p:sldId id="1714"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12-May-20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12-May-20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110General#Configuring_Fulfillment_Jobs" TargetMode="External"/><Relationship Id="rId2" Type="http://schemas.openxmlformats.org/officeDocument/2006/relationships/hyperlink" Target="https://knowledge.exlibrisgroup.com/Alma/Product_Documentation/010Alma_Online_Help_(English)/030Fulfillment/070Advanced_Tools/040Viewing_Restore_Request_Jobs"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368152"/>
          </a:xfrm>
        </p:spPr>
        <p:txBody>
          <a:bodyPr/>
          <a:lstStyle/>
          <a:p>
            <a:r>
              <a:rPr lang="en-US" sz="2800" dirty="0"/>
              <a:t>How to cause returned items to remain in quarantine for a specified time period before returning to permanent location</a:t>
            </a:r>
          </a:p>
        </p:txBody>
      </p:sp>
      <p:sp>
        <p:nvSpPr>
          <p:cNvPr id="3" name="Title 4">
            <a:extLst>
              <a:ext uri="{FF2B5EF4-FFF2-40B4-BE49-F238E27FC236}">
                <a16:creationId xmlns:a16="http://schemas.microsoft.com/office/drawing/2014/main" id="{5802506E-30BD-47E7-9391-6BBA95A894F7}"/>
              </a:ext>
            </a:extLst>
          </p:cNvPr>
          <p:cNvSpPr txBox="1">
            <a:spLocks/>
          </p:cNvSpPr>
          <p:nvPr/>
        </p:nvSpPr>
        <p:spPr>
          <a:xfrm>
            <a:off x="213121" y="3867894"/>
            <a:ext cx="2727920" cy="94448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1800" dirty="0"/>
              <a:t>Yoel Kortick</a:t>
            </a:r>
          </a:p>
          <a:p>
            <a:r>
              <a:rPr lang="en-US" sz="1800"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Create location for the Quarantine Library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198509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location for the Quarantine Library</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For the Quarantine Library we will create a location "Quarantine".</a:t>
            </a:r>
          </a:p>
          <a:p>
            <a:r>
              <a:rPr lang="en-US" dirty="0"/>
              <a:t>Here we will make it suppressed from discovery.</a:t>
            </a:r>
          </a:p>
          <a:p>
            <a:r>
              <a:rPr lang="en-US" dirty="0"/>
              <a:t>Later, we will also show how the item would appear in discovery if the location was not suppressed, by unchecking the option.</a:t>
            </a:r>
          </a:p>
          <a:p>
            <a:r>
              <a:rPr lang="en-US" dirty="0"/>
              <a:t>The location can be added at "Configuration &gt; select the Quarantine Library &gt; General &gt; Locations &gt; Physical Locations"</a:t>
            </a:r>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67944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DB547D-6739-4D1B-A739-08E1AE08BAEE}"/>
              </a:ext>
            </a:extLst>
          </p:cNvPr>
          <p:cNvPicPr>
            <a:picLocks noChangeAspect="1"/>
          </p:cNvPicPr>
          <p:nvPr/>
        </p:nvPicPr>
        <p:blipFill>
          <a:blip r:embed="rId2"/>
          <a:stretch>
            <a:fillRect/>
          </a:stretch>
        </p:blipFill>
        <p:spPr>
          <a:xfrm>
            <a:off x="0" y="990655"/>
            <a:ext cx="9144000" cy="316219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location for the Quarantine Library</a:t>
            </a:r>
          </a:p>
        </p:txBody>
      </p:sp>
      <p:sp>
        <p:nvSpPr>
          <p:cNvPr id="7" name="Rectangle 6">
            <a:extLst>
              <a:ext uri="{FF2B5EF4-FFF2-40B4-BE49-F238E27FC236}">
                <a16:creationId xmlns:a16="http://schemas.microsoft.com/office/drawing/2014/main" id="{13C23C43-3B0E-4A2D-BB6B-B62470A86621}"/>
              </a:ext>
            </a:extLst>
          </p:cNvPr>
          <p:cNvSpPr/>
          <p:nvPr/>
        </p:nvSpPr>
        <p:spPr>
          <a:xfrm>
            <a:off x="4612192" y="2760995"/>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220CA4-226F-497C-AC90-608D78343015}"/>
              </a:ext>
            </a:extLst>
          </p:cNvPr>
          <p:cNvSpPr/>
          <p:nvPr/>
        </p:nvSpPr>
        <p:spPr>
          <a:xfrm>
            <a:off x="167792" y="1938763"/>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D42C65-EEEE-411C-AF10-A2C991800DF9}"/>
              </a:ext>
            </a:extLst>
          </p:cNvPr>
          <p:cNvSpPr txBox="1"/>
          <p:nvPr/>
        </p:nvSpPr>
        <p:spPr>
          <a:xfrm>
            <a:off x="2040000" y="1047637"/>
            <a:ext cx="2448272" cy="646331"/>
          </a:xfrm>
          <a:prstGeom prst="rect">
            <a:avLst/>
          </a:prstGeom>
          <a:solidFill>
            <a:schemeClr val="bg1"/>
          </a:solidFill>
          <a:ln>
            <a:solidFill>
              <a:schemeClr val="accent1"/>
            </a:solidFill>
          </a:ln>
        </p:spPr>
        <p:txBody>
          <a:bodyPr wrap="square" rtlCol="0">
            <a:spAutoFit/>
          </a:bodyPr>
          <a:lstStyle/>
          <a:p>
            <a:r>
              <a:rPr lang="en-US" dirty="0"/>
              <a:t>Configuring location for the Quarantine Library</a:t>
            </a:r>
          </a:p>
        </p:txBody>
      </p:sp>
      <p:cxnSp>
        <p:nvCxnSpPr>
          <p:cNvPr id="13" name="Straight Connector 12">
            <a:extLst>
              <a:ext uri="{FF2B5EF4-FFF2-40B4-BE49-F238E27FC236}">
                <a16:creationId xmlns:a16="http://schemas.microsoft.com/office/drawing/2014/main" id="{E8499817-C9DA-468A-97AB-E63B446B8010}"/>
              </a:ext>
            </a:extLst>
          </p:cNvPr>
          <p:cNvCxnSpPr>
            <a:stCxn id="11" idx="1"/>
          </p:cNvCxnSpPr>
          <p:nvPr/>
        </p:nvCxnSpPr>
        <p:spPr>
          <a:xfrm flipH="1" flipV="1">
            <a:off x="887872" y="1370802"/>
            <a:ext cx="1152128" cy="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53532F-01EE-4900-8517-00AB0CE2A756}"/>
              </a:ext>
            </a:extLst>
          </p:cNvPr>
          <p:cNvCxnSpPr/>
          <p:nvPr/>
        </p:nvCxnSpPr>
        <p:spPr>
          <a:xfrm>
            <a:off x="887872" y="1370802"/>
            <a:ext cx="0" cy="56796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18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9F3E9-5892-4E10-B3F8-C21B19BBBEF7}"/>
              </a:ext>
            </a:extLst>
          </p:cNvPr>
          <p:cNvPicPr>
            <a:picLocks noChangeAspect="1"/>
          </p:cNvPicPr>
          <p:nvPr/>
        </p:nvPicPr>
        <p:blipFill>
          <a:blip r:embed="rId2"/>
          <a:stretch>
            <a:fillRect/>
          </a:stretch>
        </p:blipFill>
        <p:spPr>
          <a:xfrm>
            <a:off x="0" y="1272741"/>
            <a:ext cx="9144000" cy="259801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location for the Quarantine Library</a:t>
            </a:r>
          </a:p>
        </p:txBody>
      </p:sp>
      <p:sp>
        <p:nvSpPr>
          <p:cNvPr id="7" name="Rectangle 6">
            <a:extLst>
              <a:ext uri="{FF2B5EF4-FFF2-40B4-BE49-F238E27FC236}">
                <a16:creationId xmlns:a16="http://schemas.microsoft.com/office/drawing/2014/main" id="{13C23C43-3B0E-4A2D-BB6B-B62470A86621}"/>
              </a:ext>
            </a:extLst>
          </p:cNvPr>
          <p:cNvSpPr/>
          <p:nvPr/>
        </p:nvSpPr>
        <p:spPr>
          <a:xfrm>
            <a:off x="6794200" y="2477973"/>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93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11D60-A19A-4CB9-A272-52347D47181F}"/>
              </a:ext>
            </a:extLst>
          </p:cNvPr>
          <p:cNvPicPr>
            <a:picLocks noChangeAspect="1"/>
          </p:cNvPicPr>
          <p:nvPr/>
        </p:nvPicPr>
        <p:blipFill>
          <a:blip r:embed="rId2"/>
          <a:stretch>
            <a:fillRect/>
          </a:stretch>
        </p:blipFill>
        <p:spPr>
          <a:xfrm>
            <a:off x="0" y="886298"/>
            <a:ext cx="9144000" cy="369091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location for the Quarantine Library</a:t>
            </a:r>
          </a:p>
        </p:txBody>
      </p:sp>
      <p:sp>
        <p:nvSpPr>
          <p:cNvPr id="9" name="Rectangle 8">
            <a:extLst>
              <a:ext uri="{FF2B5EF4-FFF2-40B4-BE49-F238E27FC236}">
                <a16:creationId xmlns:a16="http://schemas.microsoft.com/office/drawing/2014/main" id="{D9AC8E84-32B3-4B2A-9487-3CD16E1435D4}"/>
              </a:ext>
            </a:extLst>
          </p:cNvPr>
          <p:cNvSpPr/>
          <p:nvPr/>
        </p:nvSpPr>
        <p:spPr>
          <a:xfrm>
            <a:off x="755576" y="1203598"/>
            <a:ext cx="129614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F66F9C-BA06-4F35-98A4-D50E7A3B3CD6}"/>
              </a:ext>
            </a:extLst>
          </p:cNvPr>
          <p:cNvSpPr/>
          <p:nvPr/>
        </p:nvSpPr>
        <p:spPr>
          <a:xfrm>
            <a:off x="352997" y="2033043"/>
            <a:ext cx="1698723" cy="292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2A7BA0F-2883-4EA0-94B0-F7C7BCB79DDA}"/>
              </a:ext>
            </a:extLst>
          </p:cNvPr>
          <p:cNvSpPr txBox="1"/>
          <p:nvPr/>
        </p:nvSpPr>
        <p:spPr>
          <a:xfrm>
            <a:off x="3635896" y="702421"/>
            <a:ext cx="4320480" cy="523220"/>
          </a:xfrm>
          <a:prstGeom prst="rect">
            <a:avLst/>
          </a:prstGeom>
          <a:solidFill>
            <a:schemeClr val="bg1"/>
          </a:solidFill>
          <a:ln>
            <a:solidFill>
              <a:schemeClr val="accent1"/>
            </a:solidFill>
          </a:ln>
        </p:spPr>
        <p:txBody>
          <a:bodyPr wrap="square" rtlCol="0">
            <a:spAutoFit/>
          </a:bodyPr>
          <a:lstStyle/>
          <a:p>
            <a:r>
              <a:rPr lang="en-US" sz="1400" dirty="0"/>
              <a:t>Later we will make a fulfillment until rule for this location in this fulfillment unit not allowing loans or requests</a:t>
            </a:r>
          </a:p>
        </p:txBody>
      </p:sp>
      <p:cxnSp>
        <p:nvCxnSpPr>
          <p:cNvPr id="20" name="Straight Arrow Connector 19">
            <a:extLst>
              <a:ext uri="{FF2B5EF4-FFF2-40B4-BE49-F238E27FC236}">
                <a16:creationId xmlns:a16="http://schemas.microsoft.com/office/drawing/2014/main" id="{0BE06574-CBA0-49BD-935E-540ED78B6ABE}"/>
              </a:ext>
            </a:extLst>
          </p:cNvPr>
          <p:cNvCxnSpPr>
            <a:cxnSpLocks/>
          </p:cNvCxnSpPr>
          <p:nvPr/>
        </p:nvCxnSpPr>
        <p:spPr>
          <a:xfrm flipH="1">
            <a:off x="2051720" y="2179312"/>
            <a:ext cx="1728192"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4430D-1BD6-4944-AFA6-C9AC52883181}"/>
              </a:ext>
            </a:extLst>
          </p:cNvPr>
          <p:cNvCxnSpPr>
            <a:cxnSpLocks/>
          </p:cNvCxnSpPr>
          <p:nvPr/>
        </p:nvCxnSpPr>
        <p:spPr>
          <a:xfrm flipV="1">
            <a:off x="3760491" y="1225641"/>
            <a:ext cx="811509" cy="953673"/>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2CABF08-85E9-4FA1-8D7A-EBA8C6113FD7}"/>
              </a:ext>
            </a:extLst>
          </p:cNvPr>
          <p:cNvSpPr/>
          <p:nvPr/>
        </p:nvSpPr>
        <p:spPr>
          <a:xfrm>
            <a:off x="343304" y="4187716"/>
            <a:ext cx="1234024"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EA546D8-A80A-4B6F-978B-360CB55178A6}"/>
              </a:ext>
            </a:extLst>
          </p:cNvPr>
          <p:cNvSpPr txBox="1"/>
          <p:nvPr/>
        </p:nvSpPr>
        <p:spPr>
          <a:xfrm>
            <a:off x="5796136" y="3890836"/>
            <a:ext cx="3234470" cy="523220"/>
          </a:xfrm>
          <a:prstGeom prst="rect">
            <a:avLst/>
          </a:prstGeom>
          <a:solidFill>
            <a:schemeClr val="bg1"/>
          </a:solidFill>
          <a:ln>
            <a:solidFill>
              <a:schemeClr val="accent1"/>
            </a:solidFill>
          </a:ln>
        </p:spPr>
        <p:txBody>
          <a:bodyPr wrap="square" rtlCol="0">
            <a:spAutoFit/>
          </a:bodyPr>
          <a:lstStyle/>
          <a:p>
            <a:r>
              <a:rPr lang="en-US" sz="1400" dirty="0"/>
              <a:t>Circulation desk does only check in (Make sure to also add operators to the desk)</a:t>
            </a:r>
          </a:p>
        </p:txBody>
      </p:sp>
      <p:cxnSp>
        <p:nvCxnSpPr>
          <p:cNvPr id="23" name="Straight Arrow Connector 22">
            <a:extLst>
              <a:ext uri="{FF2B5EF4-FFF2-40B4-BE49-F238E27FC236}">
                <a16:creationId xmlns:a16="http://schemas.microsoft.com/office/drawing/2014/main" id="{AC7A8C19-7518-40F3-8CBA-8347690DC583}"/>
              </a:ext>
            </a:extLst>
          </p:cNvPr>
          <p:cNvCxnSpPr>
            <a:cxnSpLocks/>
          </p:cNvCxnSpPr>
          <p:nvPr/>
        </p:nvCxnSpPr>
        <p:spPr>
          <a:xfrm flipV="1">
            <a:off x="6828062" y="3496826"/>
            <a:ext cx="0" cy="39401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44E9CD9-3899-4759-ABBA-AFC737FDB403}"/>
              </a:ext>
            </a:extLst>
          </p:cNvPr>
          <p:cNvSpPr txBox="1"/>
          <p:nvPr/>
        </p:nvSpPr>
        <p:spPr>
          <a:xfrm>
            <a:off x="2725676" y="4127128"/>
            <a:ext cx="2710420" cy="738664"/>
          </a:xfrm>
          <a:prstGeom prst="rect">
            <a:avLst/>
          </a:prstGeom>
          <a:solidFill>
            <a:schemeClr val="bg1"/>
          </a:solidFill>
          <a:ln>
            <a:solidFill>
              <a:schemeClr val="accent1"/>
            </a:solidFill>
          </a:ln>
        </p:spPr>
        <p:txBody>
          <a:bodyPr wrap="square" rtlCol="0">
            <a:spAutoFit/>
          </a:bodyPr>
          <a:lstStyle/>
          <a:p>
            <a:r>
              <a:rPr lang="en-US" sz="1400" dirty="0"/>
              <a:t>Location is suppressed from discovery.  Later for demonstrative purposes we will uncheck it.</a:t>
            </a:r>
          </a:p>
        </p:txBody>
      </p:sp>
      <p:cxnSp>
        <p:nvCxnSpPr>
          <p:cNvPr id="25" name="Straight Arrow Connector 24">
            <a:extLst>
              <a:ext uri="{FF2B5EF4-FFF2-40B4-BE49-F238E27FC236}">
                <a16:creationId xmlns:a16="http://schemas.microsoft.com/office/drawing/2014/main" id="{40366902-7E74-4D27-87DE-70A90B8CEFC9}"/>
              </a:ext>
            </a:extLst>
          </p:cNvPr>
          <p:cNvCxnSpPr>
            <a:cxnSpLocks/>
          </p:cNvCxnSpPr>
          <p:nvPr/>
        </p:nvCxnSpPr>
        <p:spPr>
          <a:xfrm flipH="1">
            <a:off x="1577328" y="4370278"/>
            <a:ext cx="1148348"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389983B-6BA1-4416-A295-18E5AC33BD44}"/>
              </a:ext>
            </a:extLst>
          </p:cNvPr>
          <p:cNvSpPr/>
          <p:nvPr/>
        </p:nvSpPr>
        <p:spPr>
          <a:xfrm>
            <a:off x="5179124" y="2632038"/>
            <a:ext cx="1481108"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FB4E9FDA-D29D-473B-8924-896341195D7D}"/>
              </a:ext>
            </a:extLst>
          </p:cNvPr>
          <p:cNvCxnSpPr>
            <a:cxnSpLocks/>
          </p:cNvCxnSpPr>
          <p:nvPr/>
        </p:nvCxnSpPr>
        <p:spPr>
          <a:xfrm>
            <a:off x="4572000" y="2859782"/>
            <a:ext cx="572405"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C5F5B97-EA35-4FD9-AEA6-C372AD931A13}"/>
              </a:ext>
            </a:extLst>
          </p:cNvPr>
          <p:cNvSpPr txBox="1"/>
          <p:nvPr/>
        </p:nvSpPr>
        <p:spPr>
          <a:xfrm>
            <a:off x="3090892" y="2613614"/>
            <a:ext cx="1481108" cy="523220"/>
          </a:xfrm>
          <a:prstGeom prst="rect">
            <a:avLst/>
          </a:prstGeom>
          <a:solidFill>
            <a:schemeClr val="bg1"/>
          </a:solidFill>
          <a:ln>
            <a:solidFill>
              <a:schemeClr val="accent1"/>
            </a:solidFill>
          </a:ln>
        </p:spPr>
        <p:txBody>
          <a:bodyPr wrap="square" rtlCol="0">
            <a:spAutoFit/>
          </a:bodyPr>
          <a:lstStyle/>
          <a:p>
            <a:r>
              <a:rPr lang="en-US" sz="1400" dirty="0"/>
              <a:t>Create a new circulation desk</a:t>
            </a:r>
          </a:p>
        </p:txBody>
      </p:sp>
    </p:spTree>
    <p:extLst>
      <p:ext uri="{BB962C8B-B14F-4D97-AF65-F5344CB8AC3E}">
        <p14:creationId xmlns:p14="http://schemas.microsoft.com/office/powerpoint/2010/main" val="258744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The circulation desk of the suppressed location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Tree>
    <p:extLst>
      <p:ext uri="{BB962C8B-B14F-4D97-AF65-F5344CB8AC3E}">
        <p14:creationId xmlns:p14="http://schemas.microsoft.com/office/powerpoint/2010/main" val="293739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The circulation desk of the suppressed location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sz="2000" dirty="0"/>
              <a:t>When we created the suppressed location we also created a corresponding circulation desk by clicking "Attach new circulation desk".</a:t>
            </a:r>
          </a:p>
          <a:p>
            <a:endParaRPr lang="en-US" sz="2000" dirty="0"/>
          </a:p>
          <a:p>
            <a:pPr marL="457200" indent="-457200">
              <a:buFont typeface="+mj-lt"/>
              <a:buAutoNum type="arabicPeriod"/>
            </a:pPr>
            <a:endParaRPr lang="en-US" sz="2000" dirty="0"/>
          </a:p>
        </p:txBody>
      </p:sp>
      <p:pic>
        <p:nvPicPr>
          <p:cNvPr id="3" name="Picture 2">
            <a:extLst>
              <a:ext uri="{FF2B5EF4-FFF2-40B4-BE49-F238E27FC236}">
                <a16:creationId xmlns:a16="http://schemas.microsoft.com/office/drawing/2014/main" id="{5A3CA509-4AB4-45F1-B38B-57165A994A73}"/>
              </a:ext>
            </a:extLst>
          </p:cNvPr>
          <p:cNvPicPr>
            <a:picLocks noChangeAspect="1"/>
          </p:cNvPicPr>
          <p:nvPr/>
        </p:nvPicPr>
        <p:blipFill>
          <a:blip r:embed="rId2"/>
          <a:stretch>
            <a:fillRect/>
          </a:stretch>
        </p:blipFill>
        <p:spPr>
          <a:xfrm>
            <a:off x="485800" y="1582062"/>
            <a:ext cx="8172400" cy="3135036"/>
          </a:xfrm>
          <a:prstGeom prst="rect">
            <a:avLst/>
          </a:prstGeom>
          <a:ln>
            <a:solidFill>
              <a:schemeClr val="accent1"/>
            </a:solidFill>
          </a:ln>
        </p:spPr>
      </p:pic>
      <p:sp>
        <p:nvSpPr>
          <p:cNvPr id="4" name="Rectangle 3">
            <a:extLst>
              <a:ext uri="{FF2B5EF4-FFF2-40B4-BE49-F238E27FC236}">
                <a16:creationId xmlns:a16="http://schemas.microsoft.com/office/drawing/2014/main" id="{7266705F-E84F-4A28-963B-7F7FB16D32CB}"/>
              </a:ext>
            </a:extLst>
          </p:cNvPr>
          <p:cNvSpPr/>
          <p:nvPr/>
        </p:nvSpPr>
        <p:spPr>
          <a:xfrm>
            <a:off x="4302217" y="4030334"/>
            <a:ext cx="156592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5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0EC5D-BD61-4DA3-AB9A-CD9F4CA5F5BC}"/>
              </a:ext>
            </a:extLst>
          </p:cNvPr>
          <p:cNvPicPr>
            <a:picLocks noChangeAspect="1"/>
          </p:cNvPicPr>
          <p:nvPr/>
        </p:nvPicPr>
        <p:blipFill>
          <a:blip r:embed="rId2"/>
          <a:stretch>
            <a:fillRect/>
          </a:stretch>
        </p:blipFill>
        <p:spPr>
          <a:xfrm>
            <a:off x="1214437" y="1204912"/>
            <a:ext cx="6715125" cy="27336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The circulation desk of the suppressed location</a:t>
            </a:r>
          </a:p>
        </p:txBody>
      </p:sp>
      <p:sp>
        <p:nvSpPr>
          <p:cNvPr id="10" name="Rectangle 9">
            <a:extLst>
              <a:ext uri="{FF2B5EF4-FFF2-40B4-BE49-F238E27FC236}">
                <a16:creationId xmlns:a16="http://schemas.microsoft.com/office/drawing/2014/main" id="{1F220CA4-226F-497C-AC90-608D78343015}"/>
              </a:ext>
            </a:extLst>
          </p:cNvPr>
          <p:cNvSpPr/>
          <p:nvPr/>
        </p:nvSpPr>
        <p:spPr>
          <a:xfrm>
            <a:off x="1907704" y="3606423"/>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D42C65-EEEE-411C-AF10-A2C991800DF9}"/>
              </a:ext>
            </a:extLst>
          </p:cNvPr>
          <p:cNvSpPr txBox="1"/>
          <p:nvPr/>
        </p:nvSpPr>
        <p:spPr>
          <a:xfrm>
            <a:off x="5471134" y="1058266"/>
            <a:ext cx="2448272" cy="923330"/>
          </a:xfrm>
          <a:prstGeom prst="rect">
            <a:avLst/>
          </a:prstGeom>
          <a:solidFill>
            <a:schemeClr val="bg1"/>
          </a:solidFill>
          <a:ln>
            <a:solidFill>
              <a:schemeClr val="accent1"/>
            </a:solidFill>
          </a:ln>
        </p:spPr>
        <p:txBody>
          <a:bodyPr wrap="square" rtlCol="0">
            <a:spAutoFit/>
          </a:bodyPr>
          <a:lstStyle/>
          <a:p>
            <a:r>
              <a:rPr lang="en-US" dirty="0"/>
              <a:t>This will be the "Primary" and default circulation desk</a:t>
            </a:r>
          </a:p>
        </p:txBody>
      </p:sp>
      <p:cxnSp>
        <p:nvCxnSpPr>
          <p:cNvPr id="13" name="Straight Connector 12">
            <a:extLst>
              <a:ext uri="{FF2B5EF4-FFF2-40B4-BE49-F238E27FC236}">
                <a16:creationId xmlns:a16="http://schemas.microsoft.com/office/drawing/2014/main" id="{E8499817-C9DA-468A-97AB-E63B446B8010}"/>
              </a:ext>
            </a:extLst>
          </p:cNvPr>
          <p:cNvCxnSpPr>
            <a:cxnSpLocks/>
          </p:cNvCxnSpPr>
          <p:nvPr/>
        </p:nvCxnSpPr>
        <p:spPr>
          <a:xfrm>
            <a:off x="6695270" y="1981596"/>
            <a:ext cx="1" cy="1768843"/>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53532F-01EE-4900-8517-00AB0CE2A756}"/>
              </a:ext>
            </a:extLst>
          </p:cNvPr>
          <p:cNvCxnSpPr>
            <a:cxnSpLocks/>
          </p:cNvCxnSpPr>
          <p:nvPr/>
        </p:nvCxnSpPr>
        <p:spPr>
          <a:xfrm flipH="1">
            <a:off x="3131840" y="3750439"/>
            <a:ext cx="3563430"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07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8B4EC5-22C4-41D9-82EC-E2BE8EA50551}"/>
              </a:ext>
            </a:extLst>
          </p:cNvPr>
          <p:cNvPicPr>
            <a:picLocks noChangeAspect="1"/>
          </p:cNvPicPr>
          <p:nvPr/>
        </p:nvPicPr>
        <p:blipFill>
          <a:blip r:embed="rId2"/>
          <a:stretch>
            <a:fillRect/>
          </a:stretch>
        </p:blipFill>
        <p:spPr>
          <a:xfrm>
            <a:off x="0" y="1104457"/>
            <a:ext cx="9144000" cy="293458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The circulation desk of the suppressed location</a:t>
            </a:r>
          </a:p>
        </p:txBody>
      </p:sp>
      <p:sp>
        <p:nvSpPr>
          <p:cNvPr id="10" name="Rectangle 9">
            <a:extLst>
              <a:ext uri="{FF2B5EF4-FFF2-40B4-BE49-F238E27FC236}">
                <a16:creationId xmlns:a16="http://schemas.microsoft.com/office/drawing/2014/main" id="{1F220CA4-226F-497C-AC90-608D78343015}"/>
              </a:ext>
            </a:extLst>
          </p:cNvPr>
          <p:cNvSpPr/>
          <p:nvPr/>
        </p:nvSpPr>
        <p:spPr>
          <a:xfrm>
            <a:off x="6645030" y="3682758"/>
            <a:ext cx="39701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D42C65-EEEE-411C-AF10-A2C991800DF9}"/>
              </a:ext>
            </a:extLst>
          </p:cNvPr>
          <p:cNvSpPr txBox="1"/>
          <p:nvPr/>
        </p:nvSpPr>
        <p:spPr>
          <a:xfrm>
            <a:off x="4680978" y="1078362"/>
            <a:ext cx="3563430" cy="646331"/>
          </a:xfrm>
          <a:prstGeom prst="rect">
            <a:avLst/>
          </a:prstGeom>
          <a:solidFill>
            <a:schemeClr val="bg1"/>
          </a:solidFill>
          <a:ln>
            <a:solidFill>
              <a:schemeClr val="accent1"/>
            </a:solidFill>
          </a:ln>
        </p:spPr>
        <p:txBody>
          <a:bodyPr wrap="square" rtlCol="0">
            <a:spAutoFit/>
          </a:bodyPr>
          <a:lstStyle/>
          <a:p>
            <a:r>
              <a:rPr lang="en-US" dirty="0"/>
              <a:t>It will do "Check In" and "Reshelve" for the Quarantine location</a:t>
            </a:r>
          </a:p>
        </p:txBody>
      </p:sp>
      <p:cxnSp>
        <p:nvCxnSpPr>
          <p:cNvPr id="13" name="Straight Connector 12">
            <a:extLst>
              <a:ext uri="{FF2B5EF4-FFF2-40B4-BE49-F238E27FC236}">
                <a16:creationId xmlns:a16="http://schemas.microsoft.com/office/drawing/2014/main" id="{E8499817-C9DA-468A-97AB-E63B446B8010}"/>
              </a:ext>
            </a:extLst>
          </p:cNvPr>
          <p:cNvCxnSpPr>
            <a:cxnSpLocks/>
          </p:cNvCxnSpPr>
          <p:nvPr/>
        </p:nvCxnSpPr>
        <p:spPr>
          <a:xfrm>
            <a:off x="6769210" y="1734277"/>
            <a:ext cx="0" cy="1860132"/>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53532F-01EE-4900-8517-00AB0CE2A756}"/>
              </a:ext>
            </a:extLst>
          </p:cNvPr>
          <p:cNvCxnSpPr>
            <a:cxnSpLocks/>
          </p:cNvCxnSpPr>
          <p:nvPr/>
        </p:nvCxnSpPr>
        <p:spPr>
          <a:xfrm>
            <a:off x="7993346" y="1734277"/>
            <a:ext cx="0" cy="1880228"/>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17C9BD-D2F8-4227-8CE7-E883B2C93AE6}"/>
              </a:ext>
            </a:extLst>
          </p:cNvPr>
          <p:cNvSpPr/>
          <p:nvPr/>
        </p:nvSpPr>
        <p:spPr>
          <a:xfrm>
            <a:off x="7822362" y="3682014"/>
            <a:ext cx="39701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0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53BCF5-395F-4174-9B46-A0ACF786706D}"/>
              </a:ext>
            </a:extLst>
          </p:cNvPr>
          <p:cNvPicPr>
            <a:picLocks noChangeAspect="1"/>
          </p:cNvPicPr>
          <p:nvPr/>
        </p:nvPicPr>
        <p:blipFill>
          <a:blip r:embed="rId2"/>
          <a:stretch>
            <a:fillRect/>
          </a:stretch>
        </p:blipFill>
        <p:spPr>
          <a:xfrm>
            <a:off x="0" y="1209052"/>
            <a:ext cx="9144000" cy="323490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The circulation desk of the suppressed location</a:t>
            </a:r>
          </a:p>
        </p:txBody>
      </p:sp>
      <p:sp>
        <p:nvSpPr>
          <p:cNvPr id="10" name="Rectangle 9">
            <a:extLst>
              <a:ext uri="{FF2B5EF4-FFF2-40B4-BE49-F238E27FC236}">
                <a16:creationId xmlns:a16="http://schemas.microsoft.com/office/drawing/2014/main" id="{1F220CA4-226F-497C-AC90-608D78343015}"/>
              </a:ext>
            </a:extLst>
          </p:cNvPr>
          <p:cNvSpPr/>
          <p:nvPr/>
        </p:nvSpPr>
        <p:spPr>
          <a:xfrm>
            <a:off x="3707903" y="2139702"/>
            <a:ext cx="792083"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D42C65-EEEE-411C-AF10-A2C991800DF9}"/>
              </a:ext>
            </a:extLst>
          </p:cNvPr>
          <p:cNvSpPr txBox="1"/>
          <p:nvPr/>
        </p:nvSpPr>
        <p:spPr>
          <a:xfrm>
            <a:off x="4680978" y="1078362"/>
            <a:ext cx="3563430" cy="923330"/>
          </a:xfrm>
          <a:prstGeom prst="rect">
            <a:avLst/>
          </a:prstGeom>
          <a:solidFill>
            <a:schemeClr val="bg1"/>
          </a:solidFill>
          <a:ln>
            <a:solidFill>
              <a:schemeClr val="accent1"/>
            </a:solidFill>
          </a:ln>
        </p:spPr>
        <p:txBody>
          <a:bodyPr wrap="square" rtlCol="0">
            <a:spAutoFit/>
          </a:bodyPr>
          <a:lstStyle/>
          <a:p>
            <a:r>
              <a:rPr lang="en-US" dirty="0"/>
              <a:t>Add operators who will return the items straight to the Quarantine location</a:t>
            </a:r>
          </a:p>
        </p:txBody>
      </p:sp>
    </p:spTree>
    <p:extLst>
      <p:ext uri="{BB962C8B-B14F-4D97-AF65-F5344CB8AC3E}">
        <p14:creationId xmlns:p14="http://schemas.microsoft.com/office/powerpoint/2010/main" val="326910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888431"/>
          </a:xfrm>
        </p:spPr>
        <p:txBody>
          <a:bodyPr>
            <a:normAutofit fontScale="92500" lnSpcReduction="20000"/>
          </a:bodyPr>
          <a:lstStyle/>
          <a:p>
            <a:r>
              <a:rPr lang="en-US" sz="2000" dirty="0"/>
              <a:t>Introduction</a:t>
            </a:r>
          </a:p>
          <a:p>
            <a:r>
              <a:rPr lang="en-US" sz="2000" dirty="0"/>
              <a:t>Create a dedicated library for the Quarantine Library</a:t>
            </a:r>
          </a:p>
          <a:p>
            <a:r>
              <a:rPr lang="en-US" sz="2000" dirty="0"/>
              <a:t>Create location for the Quarantine Library</a:t>
            </a:r>
          </a:p>
          <a:p>
            <a:r>
              <a:rPr lang="en-US" sz="2000" dirty="0"/>
              <a:t>The circulation desk of the suppressed location</a:t>
            </a:r>
          </a:p>
          <a:p>
            <a:r>
              <a:rPr lang="en-US" sz="2000" dirty="0"/>
              <a:t>Create Fulfillment Unit Rules for the Quarantine Location</a:t>
            </a:r>
          </a:p>
          <a:p>
            <a:r>
              <a:rPr lang="en-US" sz="2000" dirty="0"/>
              <a:t>Return items at the Circulation Desk of the Quarantine Library</a:t>
            </a:r>
          </a:p>
          <a:p>
            <a:r>
              <a:rPr lang="en-US" sz="2000" dirty="0"/>
              <a:t>Retrieving items in the Quarantine Location of the Quarantine Library</a:t>
            </a:r>
          </a:p>
          <a:p>
            <a:r>
              <a:rPr lang="en-US" sz="2000" dirty="0"/>
              <a:t>When the item can be removed from the Quarantine Library</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Create Fulfillment Unit Rules for the Quarantine Location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Theoretically (if we suppress the location) no fulfillment unit rule is needed here because the items in the Quarantine Location will not be discoverable and thus an end user cannot make a hold request.</a:t>
            </a:r>
          </a:p>
          <a:p>
            <a:r>
              <a:rPr lang="en-US" dirty="0"/>
              <a:t>Also the items are not on the open shelf thus an end user cannot take the item off the shelf and try to loan it.</a:t>
            </a:r>
          </a:p>
          <a:p>
            <a:r>
              <a:rPr lang="en-US" dirty="0"/>
              <a:t>In any case, "just to be sure" we will prevent the loaning and requesting of the items with a fulfillment unit rule.</a:t>
            </a:r>
          </a:p>
          <a:p>
            <a:pPr marL="457200" indent="-457200">
              <a:buFont typeface="+mj-lt"/>
              <a:buAutoNum type="arabicPeriod"/>
            </a:pPr>
            <a:endParaRPr lang="en-US" dirty="0"/>
          </a:p>
        </p:txBody>
      </p:sp>
    </p:spTree>
    <p:extLst>
      <p:ext uri="{BB962C8B-B14F-4D97-AF65-F5344CB8AC3E}">
        <p14:creationId xmlns:p14="http://schemas.microsoft.com/office/powerpoint/2010/main" val="242045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At "Configuration &gt; Fulfillment &gt; Physical Fulfillment &gt; Terms of Use and Policies" create a terms of use (or find an existing one) which does not allow loans.</a:t>
            </a:r>
          </a:p>
          <a:p>
            <a:pPr marL="457200" indent="-457200">
              <a:buFont typeface="+mj-lt"/>
              <a:buAutoNum type="arabicPeriod"/>
            </a:pPr>
            <a:endParaRPr lang="en-US" dirty="0"/>
          </a:p>
        </p:txBody>
      </p:sp>
    </p:spTree>
    <p:extLst>
      <p:ext uri="{BB962C8B-B14F-4D97-AF65-F5344CB8AC3E}">
        <p14:creationId xmlns:p14="http://schemas.microsoft.com/office/powerpoint/2010/main" val="4093365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pic>
        <p:nvPicPr>
          <p:cNvPr id="3" name="Picture 2">
            <a:extLst>
              <a:ext uri="{FF2B5EF4-FFF2-40B4-BE49-F238E27FC236}">
                <a16:creationId xmlns:a16="http://schemas.microsoft.com/office/drawing/2014/main" id="{CF013C59-0E32-49C0-B519-0B8F7C0FE9C1}"/>
              </a:ext>
            </a:extLst>
          </p:cNvPr>
          <p:cNvPicPr>
            <a:picLocks noChangeAspect="1"/>
          </p:cNvPicPr>
          <p:nvPr/>
        </p:nvPicPr>
        <p:blipFill>
          <a:blip r:embed="rId2"/>
          <a:stretch>
            <a:fillRect/>
          </a:stretch>
        </p:blipFill>
        <p:spPr>
          <a:xfrm>
            <a:off x="2188480" y="1371560"/>
            <a:ext cx="4406999" cy="2800464"/>
          </a:xfrm>
          <a:prstGeom prst="rect">
            <a:avLst/>
          </a:prstGeom>
          <a:ln>
            <a:solidFill>
              <a:schemeClr val="accent1"/>
            </a:solidFill>
          </a:ln>
        </p:spPr>
      </p:pic>
      <p:sp>
        <p:nvSpPr>
          <p:cNvPr id="7" name="Rectangle 6">
            <a:extLst>
              <a:ext uri="{FF2B5EF4-FFF2-40B4-BE49-F238E27FC236}">
                <a16:creationId xmlns:a16="http://schemas.microsoft.com/office/drawing/2014/main" id="{91B0E674-9D76-42EB-ABD3-30EE74EC8368}"/>
              </a:ext>
            </a:extLst>
          </p:cNvPr>
          <p:cNvSpPr/>
          <p:nvPr/>
        </p:nvSpPr>
        <p:spPr>
          <a:xfrm>
            <a:off x="2462000" y="3537998"/>
            <a:ext cx="35283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823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At "Configuration &gt; Fulfillment &gt; Physical Fulfillment &gt; Terms of Use and Policies" create a terms of use (or find an existing one) which does not allow requests. </a:t>
            </a:r>
          </a:p>
          <a:p>
            <a:pPr marL="457200" indent="-457200">
              <a:buFont typeface="+mj-lt"/>
              <a:buAutoNum type="arabicPeriod"/>
            </a:pPr>
            <a:endParaRPr lang="en-US" dirty="0"/>
          </a:p>
        </p:txBody>
      </p:sp>
    </p:spTree>
    <p:extLst>
      <p:ext uri="{BB962C8B-B14F-4D97-AF65-F5344CB8AC3E}">
        <p14:creationId xmlns:p14="http://schemas.microsoft.com/office/powerpoint/2010/main" val="82233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pic>
        <p:nvPicPr>
          <p:cNvPr id="7" name="Picture 6">
            <a:extLst>
              <a:ext uri="{FF2B5EF4-FFF2-40B4-BE49-F238E27FC236}">
                <a16:creationId xmlns:a16="http://schemas.microsoft.com/office/drawing/2014/main" id="{8726716E-3163-493C-93EB-D329E00E8F5D}"/>
              </a:ext>
            </a:extLst>
          </p:cNvPr>
          <p:cNvPicPr>
            <a:picLocks noChangeAspect="1"/>
          </p:cNvPicPr>
          <p:nvPr/>
        </p:nvPicPr>
        <p:blipFill>
          <a:blip r:embed="rId2"/>
          <a:stretch>
            <a:fillRect/>
          </a:stretch>
        </p:blipFill>
        <p:spPr>
          <a:xfrm>
            <a:off x="730208" y="1131590"/>
            <a:ext cx="7683584" cy="3378442"/>
          </a:xfrm>
          <a:prstGeom prst="rect">
            <a:avLst/>
          </a:prstGeom>
          <a:ln>
            <a:solidFill>
              <a:schemeClr val="accent1"/>
            </a:solidFill>
          </a:ln>
        </p:spPr>
      </p:pic>
      <p:sp>
        <p:nvSpPr>
          <p:cNvPr id="8" name="Rectangle 7">
            <a:extLst>
              <a:ext uri="{FF2B5EF4-FFF2-40B4-BE49-F238E27FC236}">
                <a16:creationId xmlns:a16="http://schemas.microsoft.com/office/drawing/2014/main" id="{DD0B4635-66CA-4953-86EA-D1DDBD89042F}"/>
              </a:ext>
            </a:extLst>
          </p:cNvPr>
          <p:cNvSpPr/>
          <p:nvPr/>
        </p:nvSpPr>
        <p:spPr>
          <a:xfrm>
            <a:off x="1187624" y="3211444"/>
            <a:ext cx="59046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11B1FE-59A5-4F8D-BFF2-96D60FCBE814}"/>
              </a:ext>
            </a:extLst>
          </p:cNvPr>
          <p:cNvSpPr/>
          <p:nvPr/>
        </p:nvSpPr>
        <p:spPr>
          <a:xfrm>
            <a:off x="1187624" y="4155926"/>
            <a:ext cx="59046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16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At "Configuration &gt; Fulfillment &gt; Physical Fulfillment &gt; Fulfillment Units" edit the fulfillment unit associated with the Quarantine Library (in our case it is called "Limited") and go to the "Rules" tab.</a:t>
            </a:r>
          </a:p>
          <a:p>
            <a:r>
              <a:rPr lang="en-US" dirty="0"/>
              <a:t>Create a rule of type loan that states "If the location = Quarantine then use Terms of Use "No Loan Allowed"" and have it be the first rule in the list.</a:t>
            </a:r>
          </a:p>
          <a:p>
            <a:pPr marL="457200" indent="-457200">
              <a:buFont typeface="+mj-lt"/>
              <a:buAutoNum type="arabicPeriod"/>
            </a:pPr>
            <a:endParaRPr lang="en-US" dirty="0"/>
          </a:p>
        </p:txBody>
      </p:sp>
    </p:spTree>
    <p:extLst>
      <p:ext uri="{BB962C8B-B14F-4D97-AF65-F5344CB8AC3E}">
        <p14:creationId xmlns:p14="http://schemas.microsoft.com/office/powerpoint/2010/main" val="2564021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7284F-4C4D-4D5F-AA26-391A76F04BE1}"/>
              </a:ext>
            </a:extLst>
          </p:cNvPr>
          <p:cNvPicPr>
            <a:picLocks noChangeAspect="1"/>
          </p:cNvPicPr>
          <p:nvPr/>
        </p:nvPicPr>
        <p:blipFill>
          <a:blip r:embed="rId2"/>
          <a:stretch>
            <a:fillRect/>
          </a:stretch>
        </p:blipFill>
        <p:spPr>
          <a:xfrm>
            <a:off x="143508" y="646479"/>
            <a:ext cx="8856984" cy="404772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sp>
        <p:nvSpPr>
          <p:cNvPr id="8" name="Rectangle 7">
            <a:extLst>
              <a:ext uri="{FF2B5EF4-FFF2-40B4-BE49-F238E27FC236}">
                <a16:creationId xmlns:a16="http://schemas.microsoft.com/office/drawing/2014/main" id="{35064071-58D3-4B8C-AF9D-D97767699425}"/>
              </a:ext>
            </a:extLst>
          </p:cNvPr>
          <p:cNvSpPr/>
          <p:nvPr/>
        </p:nvSpPr>
        <p:spPr>
          <a:xfrm>
            <a:off x="467544" y="3683686"/>
            <a:ext cx="79928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9079EE-BABB-4A2E-B761-AB224BB0E31A}"/>
              </a:ext>
            </a:extLst>
          </p:cNvPr>
          <p:cNvSpPr/>
          <p:nvPr/>
        </p:nvSpPr>
        <p:spPr>
          <a:xfrm>
            <a:off x="631664" y="4443958"/>
            <a:ext cx="2644192" cy="2502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23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At "Configuration &gt; Fulfillment &gt; Physical Fulfillment &gt; Fulfillment Units" edit the fulfillment unit associated with the Quarantine Library (in our case it is called "Limited") and go to the "Rules" tab.</a:t>
            </a:r>
          </a:p>
          <a:p>
            <a:r>
              <a:rPr lang="en-US" dirty="0"/>
              <a:t>Create a rule of type request that states "If the location = Quarantine then use Terms of Use "No Requests Allowed" and have it be the first rule in the list</a:t>
            </a:r>
          </a:p>
          <a:p>
            <a:pPr marL="457200" indent="-457200">
              <a:buFont typeface="+mj-lt"/>
              <a:buAutoNum type="arabicPeriod"/>
            </a:pPr>
            <a:endParaRPr lang="en-US" dirty="0"/>
          </a:p>
        </p:txBody>
      </p:sp>
    </p:spTree>
    <p:extLst>
      <p:ext uri="{BB962C8B-B14F-4D97-AF65-F5344CB8AC3E}">
        <p14:creationId xmlns:p14="http://schemas.microsoft.com/office/powerpoint/2010/main" val="210877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AFEE3-9C7F-4DC4-91AF-B408701F3CF3}"/>
              </a:ext>
            </a:extLst>
          </p:cNvPr>
          <p:cNvPicPr>
            <a:picLocks noChangeAspect="1"/>
          </p:cNvPicPr>
          <p:nvPr/>
        </p:nvPicPr>
        <p:blipFill>
          <a:blip r:embed="rId2"/>
          <a:stretch>
            <a:fillRect/>
          </a:stretch>
        </p:blipFill>
        <p:spPr>
          <a:xfrm>
            <a:off x="179512" y="809188"/>
            <a:ext cx="8748464" cy="401781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Fulfillment Unit Rules for the Quarantine Location</a:t>
            </a:r>
          </a:p>
        </p:txBody>
      </p:sp>
      <p:sp>
        <p:nvSpPr>
          <p:cNvPr id="8" name="Rectangle 7">
            <a:extLst>
              <a:ext uri="{FF2B5EF4-FFF2-40B4-BE49-F238E27FC236}">
                <a16:creationId xmlns:a16="http://schemas.microsoft.com/office/drawing/2014/main" id="{35064071-58D3-4B8C-AF9D-D97767699425}"/>
              </a:ext>
            </a:extLst>
          </p:cNvPr>
          <p:cNvSpPr/>
          <p:nvPr/>
        </p:nvSpPr>
        <p:spPr>
          <a:xfrm>
            <a:off x="323528" y="3820944"/>
            <a:ext cx="7992888" cy="365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9079EE-BABB-4A2E-B761-AB224BB0E31A}"/>
              </a:ext>
            </a:extLst>
          </p:cNvPr>
          <p:cNvSpPr/>
          <p:nvPr/>
        </p:nvSpPr>
        <p:spPr>
          <a:xfrm>
            <a:off x="487648" y="4515966"/>
            <a:ext cx="2644192" cy="298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90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78704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Return items at the Circulation Desk of the Quarantine Library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432156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CDA61-1C44-47A3-83BE-C8820B1DA96A}"/>
              </a:ext>
            </a:extLst>
          </p:cNvPr>
          <p:cNvPicPr>
            <a:picLocks noChangeAspect="1"/>
          </p:cNvPicPr>
          <p:nvPr/>
        </p:nvPicPr>
        <p:blipFill>
          <a:blip r:embed="rId2"/>
          <a:stretch>
            <a:fillRect/>
          </a:stretch>
        </p:blipFill>
        <p:spPr>
          <a:xfrm>
            <a:off x="2038350" y="1695450"/>
            <a:ext cx="5067300" cy="17526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500" dirty="0"/>
              <a:t>Return items at the Circulation Desk of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Staff operator who returns items chooses the default circulation desk of the Quarantine Library</a:t>
            </a:r>
          </a:p>
          <a:p>
            <a:endParaRPr lang="en-US" dirty="0"/>
          </a:p>
        </p:txBody>
      </p:sp>
      <p:sp>
        <p:nvSpPr>
          <p:cNvPr id="6" name="Rectangle 5">
            <a:extLst>
              <a:ext uri="{FF2B5EF4-FFF2-40B4-BE49-F238E27FC236}">
                <a16:creationId xmlns:a16="http://schemas.microsoft.com/office/drawing/2014/main" id="{02C2DC04-A6B7-4E3E-BBBA-E1775134862E}"/>
              </a:ext>
            </a:extLst>
          </p:cNvPr>
          <p:cNvSpPr/>
          <p:nvPr/>
        </p:nvSpPr>
        <p:spPr>
          <a:xfrm>
            <a:off x="2339752" y="2272655"/>
            <a:ext cx="2899488" cy="299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798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BB29E1-D40E-4B8E-86B9-31F6E96BDE27}"/>
              </a:ext>
            </a:extLst>
          </p:cNvPr>
          <p:cNvPicPr>
            <a:picLocks noChangeAspect="1"/>
          </p:cNvPicPr>
          <p:nvPr/>
        </p:nvPicPr>
        <p:blipFill>
          <a:blip r:embed="rId2"/>
          <a:stretch>
            <a:fillRect/>
          </a:stretch>
        </p:blipFill>
        <p:spPr>
          <a:xfrm>
            <a:off x="1668280" y="1491630"/>
            <a:ext cx="5830577" cy="326197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Return items at the Circulation Desk of the Quarantine Library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Use "Scan In Items" (not "Return items") to place the items in the Quarantine Location</a:t>
            </a:r>
          </a:p>
        </p:txBody>
      </p:sp>
      <p:sp>
        <p:nvSpPr>
          <p:cNvPr id="6" name="Rectangle 5">
            <a:extLst>
              <a:ext uri="{FF2B5EF4-FFF2-40B4-BE49-F238E27FC236}">
                <a16:creationId xmlns:a16="http://schemas.microsoft.com/office/drawing/2014/main" id="{24204F60-A10D-4150-92E0-0A19676CD052}"/>
              </a:ext>
            </a:extLst>
          </p:cNvPr>
          <p:cNvSpPr/>
          <p:nvPr/>
        </p:nvSpPr>
        <p:spPr>
          <a:xfrm>
            <a:off x="1757008" y="3142711"/>
            <a:ext cx="1241884" cy="169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2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Return items at the Circulation Desk of the Quarantine Library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In the "Change Information" tab:</a:t>
            </a:r>
          </a:p>
          <a:p>
            <a:pPr lvl="1"/>
            <a:r>
              <a:rPr lang="en-US" sz="2200" dirty="0"/>
              <a:t>Make the "Change Type" be temporary</a:t>
            </a:r>
          </a:p>
          <a:p>
            <a:pPr lvl="1"/>
            <a:r>
              <a:rPr lang="en-US" sz="2200" dirty="0"/>
              <a:t>Make the "Location" be "Quarantine" (or whatever the specific quarantine location is called)</a:t>
            </a:r>
          </a:p>
          <a:p>
            <a:pPr lvl="1"/>
            <a:r>
              <a:rPr lang="en-US" sz="2200" dirty="0"/>
              <a:t>Give a "due back date" of 3 days from today (or whatever the specific desired time for the item to remain in quarantine)</a:t>
            </a:r>
          </a:p>
          <a:p>
            <a:r>
              <a:rPr lang="en-US" sz="2200" dirty="0"/>
              <a:t>Scan in the barcode</a:t>
            </a:r>
          </a:p>
          <a:p>
            <a:r>
              <a:rPr lang="en-US" sz="2200" dirty="0"/>
              <a:t>Note that the fields "Change Type", "Location" and "Due Back Date" need to be chosen </a:t>
            </a:r>
            <a:r>
              <a:rPr lang="en-US" sz="2200" b="1" u="sng" dirty="0"/>
              <a:t>only once </a:t>
            </a:r>
            <a:r>
              <a:rPr lang="en-US" sz="2200" dirty="0"/>
              <a:t>per session.  They remain filled in with same values as subsequent items are scanned in.</a:t>
            </a:r>
          </a:p>
        </p:txBody>
      </p:sp>
    </p:spTree>
    <p:extLst>
      <p:ext uri="{BB962C8B-B14F-4D97-AF65-F5344CB8AC3E}">
        <p14:creationId xmlns:p14="http://schemas.microsoft.com/office/powerpoint/2010/main" val="1531424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Return items at the Circulation Desk of the Quarantine Library</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In the "Change Information" tab</a:t>
            </a:r>
          </a:p>
        </p:txBody>
      </p:sp>
      <p:pic>
        <p:nvPicPr>
          <p:cNvPr id="3" name="Picture 2">
            <a:extLst>
              <a:ext uri="{FF2B5EF4-FFF2-40B4-BE49-F238E27FC236}">
                <a16:creationId xmlns:a16="http://schemas.microsoft.com/office/drawing/2014/main" id="{DB948432-A7ED-48B0-B6DB-79B7D0C80E5A}"/>
              </a:ext>
            </a:extLst>
          </p:cNvPr>
          <p:cNvPicPr>
            <a:picLocks noChangeAspect="1"/>
          </p:cNvPicPr>
          <p:nvPr/>
        </p:nvPicPr>
        <p:blipFill>
          <a:blip r:embed="rId2"/>
          <a:stretch>
            <a:fillRect/>
          </a:stretch>
        </p:blipFill>
        <p:spPr>
          <a:xfrm>
            <a:off x="0" y="1124755"/>
            <a:ext cx="9144000" cy="3535227"/>
          </a:xfrm>
          <a:prstGeom prst="rect">
            <a:avLst/>
          </a:prstGeom>
          <a:ln>
            <a:solidFill>
              <a:schemeClr val="tx1"/>
            </a:solidFill>
          </a:ln>
        </p:spPr>
      </p:pic>
      <p:sp>
        <p:nvSpPr>
          <p:cNvPr id="4" name="Rectangle 3">
            <a:extLst>
              <a:ext uri="{FF2B5EF4-FFF2-40B4-BE49-F238E27FC236}">
                <a16:creationId xmlns:a16="http://schemas.microsoft.com/office/drawing/2014/main" id="{7AE07DFF-C23A-4203-9AEF-DCD2BA438892}"/>
              </a:ext>
            </a:extLst>
          </p:cNvPr>
          <p:cNvSpPr/>
          <p:nvPr/>
        </p:nvSpPr>
        <p:spPr>
          <a:xfrm>
            <a:off x="1403648" y="177966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FFD641-7E0F-4A7E-8B1D-37C24DFC7E53}"/>
              </a:ext>
            </a:extLst>
          </p:cNvPr>
          <p:cNvSpPr/>
          <p:nvPr/>
        </p:nvSpPr>
        <p:spPr>
          <a:xfrm>
            <a:off x="1331640" y="2283718"/>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46F0A7-437C-47A2-A83A-B8DAC5D4BAFD}"/>
              </a:ext>
            </a:extLst>
          </p:cNvPr>
          <p:cNvSpPr/>
          <p:nvPr/>
        </p:nvSpPr>
        <p:spPr>
          <a:xfrm>
            <a:off x="1331640" y="26119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9C19F7-70A1-42F9-9AE3-22EBC20AA5D7}"/>
              </a:ext>
            </a:extLst>
          </p:cNvPr>
          <p:cNvSpPr/>
          <p:nvPr/>
        </p:nvSpPr>
        <p:spPr>
          <a:xfrm>
            <a:off x="5076056" y="2253574"/>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7A102D-59D1-4D69-8B89-B5C627A62A76}"/>
              </a:ext>
            </a:extLst>
          </p:cNvPr>
          <p:cNvSpPr/>
          <p:nvPr/>
        </p:nvSpPr>
        <p:spPr>
          <a:xfrm>
            <a:off x="179512" y="3939902"/>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321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EEAAC-6438-42A9-9C95-9D0532A34D2E}"/>
              </a:ext>
            </a:extLst>
          </p:cNvPr>
          <p:cNvPicPr>
            <a:picLocks noChangeAspect="1"/>
          </p:cNvPicPr>
          <p:nvPr/>
        </p:nvPicPr>
        <p:blipFill>
          <a:blip r:embed="rId2"/>
          <a:stretch>
            <a:fillRect/>
          </a:stretch>
        </p:blipFill>
        <p:spPr>
          <a:xfrm>
            <a:off x="0" y="1003482"/>
            <a:ext cx="9144000" cy="345120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fontScale="90000"/>
          </a:bodyPr>
          <a:lstStyle/>
          <a:p>
            <a:r>
              <a:rPr lang="en-US" dirty="0"/>
              <a:t>Return items at the Circulation Desk of the Quarantine Library</a:t>
            </a:r>
          </a:p>
        </p:txBody>
      </p:sp>
      <p:sp>
        <p:nvSpPr>
          <p:cNvPr id="8" name="Rectangle 7">
            <a:extLst>
              <a:ext uri="{FF2B5EF4-FFF2-40B4-BE49-F238E27FC236}">
                <a16:creationId xmlns:a16="http://schemas.microsoft.com/office/drawing/2014/main" id="{DF9C10BF-96C2-4C99-B2BF-F85250B276C7}"/>
              </a:ext>
            </a:extLst>
          </p:cNvPr>
          <p:cNvSpPr/>
          <p:nvPr/>
        </p:nvSpPr>
        <p:spPr>
          <a:xfrm>
            <a:off x="179512" y="3758103"/>
            <a:ext cx="2581404" cy="293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9154C6-409A-4E95-91D4-5FB29DC11D4D}"/>
              </a:ext>
            </a:extLst>
          </p:cNvPr>
          <p:cNvSpPr txBox="1"/>
          <p:nvPr/>
        </p:nvSpPr>
        <p:spPr>
          <a:xfrm>
            <a:off x="3563888" y="4227934"/>
            <a:ext cx="2592288" cy="369332"/>
          </a:xfrm>
          <a:prstGeom prst="rect">
            <a:avLst/>
          </a:prstGeom>
          <a:solidFill>
            <a:schemeClr val="bg1"/>
          </a:solidFill>
          <a:ln>
            <a:solidFill>
              <a:schemeClr val="tx1"/>
            </a:solidFill>
          </a:ln>
        </p:spPr>
        <p:txBody>
          <a:bodyPr wrap="square" rtlCol="0">
            <a:spAutoFit/>
          </a:bodyPr>
          <a:lstStyle/>
          <a:p>
            <a:r>
              <a:rPr lang="en-US" dirty="0"/>
              <a:t>Scan in the next barcode</a:t>
            </a:r>
          </a:p>
        </p:txBody>
      </p:sp>
      <p:cxnSp>
        <p:nvCxnSpPr>
          <p:cNvPr id="10" name="Straight Arrow Connector 9">
            <a:extLst>
              <a:ext uri="{FF2B5EF4-FFF2-40B4-BE49-F238E27FC236}">
                <a16:creationId xmlns:a16="http://schemas.microsoft.com/office/drawing/2014/main" id="{26865595-7E83-4979-BBF4-4733B497A7CD}"/>
              </a:ext>
            </a:extLst>
          </p:cNvPr>
          <p:cNvCxnSpPr/>
          <p:nvPr/>
        </p:nvCxnSpPr>
        <p:spPr>
          <a:xfrm flipH="1" flipV="1">
            <a:off x="2843808" y="4085354"/>
            <a:ext cx="720080" cy="286596"/>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0252997-8493-40AD-B786-693D89F6F71C}"/>
              </a:ext>
            </a:extLst>
          </p:cNvPr>
          <p:cNvSpPr txBox="1"/>
          <p:nvPr/>
        </p:nvSpPr>
        <p:spPr>
          <a:xfrm>
            <a:off x="5436096" y="2787774"/>
            <a:ext cx="2592288" cy="923330"/>
          </a:xfrm>
          <a:prstGeom prst="rect">
            <a:avLst/>
          </a:prstGeom>
          <a:solidFill>
            <a:schemeClr val="bg1"/>
          </a:solidFill>
          <a:ln>
            <a:solidFill>
              <a:schemeClr val="tx1"/>
            </a:solidFill>
          </a:ln>
        </p:spPr>
        <p:txBody>
          <a:bodyPr wrap="square" rtlCol="0">
            <a:spAutoFit/>
          </a:bodyPr>
          <a:lstStyle/>
          <a:p>
            <a:r>
              <a:rPr lang="en-US" dirty="0"/>
              <a:t>These fields remain and do not need to be filled in each time</a:t>
            </a:r>
          </a:p>
        </p:txBody>
      </p:sp>
      <p:cxnSp>
        <p:nvCxnSpPr>
          <p:cNvPr id="12" name="Straight Arrow Connector 11">
            <a:extLst>
              <a:ext uri="{FF2B5EF4-FFF2-40B4-BE49-F238E27FC236}">
                <a16:creationId xmlns:a16="http://schemas.microsoft.com/office/drawing/2014/main" id="{398315BC-2A91-40F4-A17F-8ADA521731B5}"/>
              </a:ext>
            </a:extLst>
          </p:cNvPr>
          <p:cNvCxnSpPr>
            <a:cxnSpLocks/>
            <a:stCxn id="11" idx="1"/>
          </p:cNvCxnSpPr>
          <p:nvPr/>
        </p:nvCxnSpPr>
        <p:spPr>
          <a:xfrm flipH="1" flipV="1">
            <a:off x="2483768" y="2585787"/>
            <a:ext cx="2952328" cy="66365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1C7863-A987-4090-9852-1F80A4F756B1}"/>
              </a:ext>
            </a:extLst>
          </p:cNvPr>
          <p:cNvCxnSpPr>
            <a:cxnSpLocks/>
          </p:cNvCxnSpPr>
          <p:nvPr/>
        </p:nvCxnSpPr>
        <p:spPr>
          <a:xfrm flipH="1" flipV="1">
            <a:off x="2483768" y="2412154"/>
            <a:ext cx="2952328" cy="66365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F9BB3B4-94DB-41E7-BFFA-BB9ECD00DB49}"/>
              </a:ext>
            </a:extLst>
          </p:cNvPr>
          <p:cNvCxnSpPr>
            <a:cxnSpLocks/>
          </p:cNvCxnSpPr>
          <p:nvPr/>
        </p:nvCxnSpPr>
        <p:spPr>
          <a:xfrm flipV="1">
            <a:off x="6012160" y="2455948"/>
            <a:ext cx="169464" cy="331826"/>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469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Retrieving items in the Quarantine Location of the Quarantine Library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Tree>
    <p:extLst>
      <p:ext uri="{BB962C8B-B14F-4D97-AF65-F5344CB8AC3E}">
        <p14:creationId xmlns:p14="http://schemas.microsoft.com/office/powerpoint/2010/main" val="3279843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200" dirty="0"/>
              <a:t>Retrieving items in the Quarantine Location of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Items temporarily in the Quarantine Location can be retrieved in the Alma User interface and via Alma Analytics.</a:t>
            </a:r>
          </a:p>
          <a:p>
            <a:r>
              <a:rPr lang="en-US" dirty="0"/>
              <a:t>On the next slide in Alma we retrieve all items temporarily in the Quarantine location</a:t>
            </a:r>
          </a:p>
          <a:p>
            <a:endParaRPr lang="en-US" dirty="0"/>
          </a:p>
          <a:p>
            <a:endParaRPr lang="en-US" dirty="0"/>
          </a:p>
        </p:txBody>
      </p:sp>
    </p:spTree>
    <p:extLst>
      <p:ext uri="{BB962C8B-B14F-4D97-AF65-F5344CB8AC3E}">
        <p14:creationId xmlns:p14="http://schemas.microsoft.com/office/powerpoint/2010/main" val="4111847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803543-A6CB-495D-8C83-323695CD21BC}"/>
              </a:ext>
            </a:extLst>
          </p:cNvPr>
          <p:cNvPicPr>
            <a:picLocks noChangeAspect="1"/>
          </p:cNvPicPr>
          <p:nvPr/>
        </p:nvPicPr>
        <p:blipFill>
          <a:blip r:embed="rId2"/>
          <a:stretch>
            <a:fillRect/>
          </a:stretch>
        </p:blipFill>
        <p:spPr>
          <a:xfrm>
            <a:off x="0" y="763883"/>
            <a:ext cx="9144000" cy="361573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200" dirty="0"/>
              <a:t>Retrieving items in the Quarantine Location of the Quarantine Library</a:t>
            </a:r>
          </a:p>
        </p:txBody>
      </p:sp>
      <p:sp>
        <p:nvSpPr>
          <p:cNvPr id="8" name="Rectangle 7">
            <a:extLst>
              <a:ext uri="{FF2B5EF4-FFF2-40B4-BE49-F238E27FC236}">
                <a16:creationId xmlns:a16="http://schemas.microsoft.com/office/drawing/2014/main" id="{61417061-7280-44E9-8B43-7E05E8E8855F}"/>
              </a:ext>
            </a:extLst>
          </p:cNvPr>
          <p:cNvSpPr/>
          <p:nvPr/>
        </p:nvSpPr>
        <p:spPr>
          <a:xfrm>
            <a:off x="107504" y="1275606"/>
            <a:ext cx="806489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394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200" dirty="0"/>
              <a:t>Retrieving items in the Quarantine Location of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On the next slide we retrieve all items that </a:t>
            </a:r>
          </a:p>
          <a:p>
            <a:pPr lvl="1"/>
            <a:r>
              <a:rPr lang="en-US" sz="2400" dirty="0"/>
              <a:t>Are Temporarily in the Quarantine location </a:t>
            </a:r>
          </a:p>
          <a:p>
            <a:pPr lvl="1"/>
            <a:r>
              <a:rPr lang="en-US" sz="2400" dirty="0"/>
              <a:t>Have a Due Back from Temporary Location Date before 16 May 2020</a:t>
            </a:r>
          </a:p>
          <a:p>
            <a:endParaRPr lang="en-US" dirty="0"/>
          </a:p>
          <a:p>
            <a:endParaRPr lang="en-US" dirty="0"/>
          </a:p>
        </p:txBody>
      </p:sp>
    </p:spTree>
    <p:extLst>
      <p:ext uri="{BB962C8B-B14F-4D97-AF65-F5344CB8AC3E}">
        <p14:creationId xmlns:p14="http://schemas.microsoft.com/office/powerpoint/2010/main" val="36911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This presentation will present a solution for the following situation:</a:t>
            </a:r>
          </a:p>
          <a:p>
            <a:r>
              <a:rPr lang="en-US" dirty="0"/>
              <a:t>When an item is returned it must remain in quarantine for a designated period (for example 72 hours (3 days))</a:t>
            </a:r>
          </a:p>
          <a:p>
            <a:r>
              <a:rPr lang="en-US" dirty="0"/>
              <a:t>The item must remain in the quarantine location and not be available for request and loan.</a:t>
            </a:r>
          </a:p>
          <a:p>
            <a:r>
              <a:rPr lang="en-US" dirty="0"/>
              <a:t>It must be possible at any time to retrieve all items in quarantine by the date when they are due to return to the permanent location.</a:t>
            </a:r>
          </a:p>
          <a:p>
            <a:endParaRPr lang="en-US" dirty="0"/>
          </a:p>
        </p:txBody>
      </p:sp>
    </p:spTree>
    <p:extLst>
      <p:ext uri="{BB962C8B-B14F-4D97-AF65-F5344CB8AC3E}">
        <p14:creationId xmlns:p14="http://schemas.microsoft.com/office/powerpoint/2010/main" val="420131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200" dirty="0"/>
              <a:t>Retrieving items in the Quarantine Location of the Quarantine Library</a:t>
            </a:r>
          </a:p>
        </p:txBody>
      </p:sp>
      <p:pic>
        <p:nvPicPr>
          <p:cNvPr id="6" name="Picture 5">
            <a:extLst>
              <a:ext uri="{FF2B5EF4-FFF2-40B4-BE49-F238E27FC236}">
                <a16:creationId xmlns:a16="http://schemas.microsoft.com/office/drawing/2014/main" id="{0153AF48-93DB-4E65-9C52-10731D44DA6E}"/>
              </a:ext>
            </a:extLst>
          </p:cNvPr>
          <p:cNvPicPr>
            <a:picLocks noChangeAspect="1"/>
          </p:cNvPicPr>
          <p:nvPr/>
        </p:nvPicPr>
        <p:blipFill>
          <a:blip r:embed="rId2"/>
          <a:stretch>
            <a:fillRect/>
          </a:stretch>
        </p:blipFill>
        <p:spPr>
          <a:xfrm>
            <a:off x="485800" y="738595"/>
            <a:ext cx="8172400" cy="4073444"/>
          </a:xfrm>
          <a:prstGeom prst="rect">
            <a:avLst/>
          </a:prstGeom>
          <a:ln>
            <a:solidFill>
              <a:schemeClr val="tx1"/>
            </a:solidFill>
          </a:ln>
        </p:spPr>
      </p:pic>
      <p:sp>
        <p:nvSpPr>
          <p:cNvPr id="7" name="Rectangle 6">
            <a:extLst>
              <a:ext uri="{FF2B5EF4-FFF2-40B4-BE49-F238E27FC236}">
                <a16:creationId xmlns:a16="http://schemas.microsoft.com/office/drawing/2014/main" id="{0DD9B82A-8A13-4194-BA8B-8250895C6B46}"/>
              </a:ext>
            </a:extLst>
          </p:cNvPr>
          <p:cNvSpPr/>
          <p:nvPr/>
        </p:nvSpPr>
        <p:spPr>
          <a:xfrm>
            <a:off x="467544" y="1255510"/>
            <a:ext cx="7272808"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6563E3-A386-440E-B8B8-104E1CB49343}"/>
              </a:ext>
            </a:extLst>
          </p:cNvPr>
          <p:cNvSpPr/>
          <p:nvPr/>
        </p:nvSpPr>
        <p:spPr>
          <a:xfrm>
            <a:off x="467544" y="1650657"/>
            <a:ext cx="7272808"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206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200" dirty="0"/>
              <a:t>Retrieving items in the Quarantine Location of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In Alma Analytics "Physical Items" subject area all items in a temporary location with a due back date can be retrieved using the</a:t>
            </a:r>
          </a:p>
          <a:p>
            <a:pPr lvl="1"/>
            <a:r>
              <a:rPr lang="en-US" sz="2400" dirty="0"/>
              <a:t>"Due Back Date" field in the "Physical Item Details" folder</a:t>
            </a:r>
          </a:p>
          <a:p>
            <a:pPr lvl="1"/>
            <a:r>
              <a:rPr lang="en-US" sz="2400" dirty="0"/>
              <a:t>"Temporary Library Name" field in the "Temporary Location" folder</a:t>
            </a:r>
          </a:p>
          <a:p>
            <a:pPr lvl="1"/>
            <a:r>
              <a:rPr lang="en-US" sz="2400" dirty="0"/>
              <a:t> "Temporary Location Name" field in the "Temporary Location" folder</a:t>
            </a:r>
          </a:p>
          <a:p>
            <a:r>
              <a:rPr lang="en-US" dirty="0"/>
              <a:t>Filters on these fields can be applied as desired.</a:t>
            </a:r>
          </a:p>
          <a:p>
            <a:endParaRPr lang="en-US" dirty="0"/>
          </a:p>
          <a:p>
            <a:endParaRPr lang="en-US" dirty="0"/>
          </a:p>
        </p:txBody>
      </p:sp>
    </p:spTree>
    <p:extLst>
      <p:ext uri="{BB962C8B-B14F-4D97-AF65-F5344CB8AC3E}">
        <p14:creationId xmlns:p14="http://schemas.microsoft.com/office/powerpoint/2010/main" val="1570436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303C63-34BC-4E27-AB2F-41D5CA7B1305}"/>
              </a:ext>
            </a:extLst>
          </p:cNvPr>
          <p:cNvPicPr>
            <a:picLocks noChangeAspect="1"/>
          </p:cNvPicPr>
          <p:nvPr/>
        </p:nvPicPr>
        <p:blipFill>
          <a:blip r:embed="rId2"/>
          <a:stretch>
            <a:fillRect/>
          </a:stretch>
        </p:blipFill>
        <p:spPr>
          <a:xfrm>
            <a:off x="0" y="1684971"/>
            <a:ext cx="9144000" cy="177355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200" dirty="0"/>
              <a:t>Retrieving items in the Quarantine Location of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Here is an example of the criteria tab</a:t>
            </a:r>
          </a:p>
          <a:p>
            <a:endParaRPr lang="en-US" dirty="0"/>
          </a:p>
        </p:txBody>
      </p:sp>
      <p:sp>
        <p:nvSpPr>
          <p:cNvPr id="6" name="Rectangle 5">
            <a:extLst>
              <a:ext uri="{FF2B5EF4-FFF2-40B4-BE49-F238E27FC236}">
                <a16:creationId xmlns:a16="http://schemas.microsoft.com/office/drawing/2014/main" id="{4CA036A1-EC49-4E4D-8EF7-B882BB9498BE}"/>
              </a:ext>
            </a:extLst>
          </p:cNvPr>
          <p:cNvSpPr/>
          <p:nvPr/>
        </p:nvSpPr>
        <p:spPr>
          <a:xfrm>
            <a:off x="2267745" y="2859782"/>
            <a:ext cx="129614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90CC36-5249-4968-A065-C54B1F91AD6E}"/>
              </a:ext>
            </a:extLst>
          </p:cNvPr>
          <p:cNvSpPr/>
          <p:nvPr/>
        </p:nvSpPr>
        <p:spPr>
          <a:xfrm>
            <a:off x="4139952" y="2859782"/>
            <a:ext cx="25202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520C37-0769-4508-BA58-AD8DE272291A}"/>
              </a:ext>
            </a:extLst>
          </p:cNvPr>
          <p:cNvSpPr txBox="1"/>
          <p:nvPr/>
        </p:nvSpPr>
        <p:spPr>
          <a:xfrm>
            <a:off x="4067944" y="3629416"/>
            <a:ext cx="4032448" cy="1200329"/>
          </a:xfrm>
          <a:prstGeom prst="rect">
            <a:avLst/>
          </a:prstGeom>
          <a:noFill/>
          <a:ln>
            <a:solidFill>
              <a:schemeClr val="tx1"/>
            </a:solidFill>
          </a:ln>
        </p:spPr>
        <p:txBody>
          <a:bodyPr wrap="square" rtlCol="0">
            <a:spAutoFit/>
          </a:bodyPr>
          <a:lstStyle/>
          <a:p>
            <a:r>
              <a:rPr lang="en-US" dirty="0"/>
              <a:t>Here we also include the permanent location so we know later at which permanent location the items need to be received (scanned in) </a:t>
            </a:r>
          </a:p>
        </p:txBody>
      </p:sp>
      <p:cxnSp>
        <p:nvCxnSpPr>
          <p:cNvPr id="12" name="Straight Arrow Connector 11">
            <a:extLst>
              <a:ext uri="{FF2B5EF4-FFF2-40B4-BE49-F238E27FC236}">
                <a16:creationId xmlns:a16="http://schemas.microsoft.com/office/drawing/2014/main" id="{9634F80F-4E32-46FB-9C41-305F770774ED}"/>
              </a:ext>
            </a:extLst>
          </p:cNvPr>
          <p:cNvCxnSpPr/>
          <p:nvPr/>
        </p:nvCxnSpPr>
        <p:spPr>
          <a:xfrm flipV="1">
            <a:off x="8316416" y="3281997"/>
            <a:ext cx="0" cy="513889"/>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589E8E-DCF4-4FEB-B295-F49B8F2254E5}"/>
              </a:ext>
            </a:extLst>
          </p:cNvPr>
          <p:cNvCxnSpPr>
            <a:cxnSpLocks/>
          </p:cNvCxnSpPr>
          <p:nvPr/>
        </p:nvCxnSpPr>
        <p:spPr>
          <a:xfrm flipV="1">
            <a:off x="8100392" y="3795886"/>
            <a:ext cx="216024" cy="34742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438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CABB64-8AA9-4259-9E2B-2F2FB19B2406}"/>
              </a:ext>
            </a:extLst>
          </p:cNvPr>
          <p:cNvPicPr>
            <a:picLocks noChangeAspect="1"/>
          </p:cNvPicPr>
          <p:nvPr/>
        </p:nvPicPr>
        <p:blipFill>
          <a:blip r:embed="rId2"/>
          <a:stretch>
            <a:fillRect/>
          </a:stretch>
        </p:blipFill>
        <p:spPr>
          <a:xfrm>
            <a:off x="0" y="1311599"/>
            <a:ext cx="9144000" cy="334838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200" dirty="0"/>
              <a:t>Retrieving items in the Quarantine Location of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Here is an example of the results.</a:t>
            </a:r>
          </a:p>
          <a:p>
            <a:endParaRPr lang="en-US" dirty="0"/>
          </a:p>
        </p:txBody>
      </p:sp>
      <p:sp>
        <p:nvSpPr>
          <p:cNvPr id="6" name="Rectangle 5">
            <a:extLst>
              <a:ext uri="{FF2B5EF4-FFF2-40B4-BE49-F238E27FC236}">
                <a16:creationId xmlns:a16="http://schemas.microsoft.com/office/drawing/2014/main" id="{4CA036A1-EC49-4E4D-8EF7-B882BB9498BE}"/>
              </a:ext>
            </a:extLst>
          </p:cNvPr>
          <p:cNvSpPr/>
          <p:nvPr/>
        </p:nvSpPr>
        <p:spPr>
          <a:xfrm>
            <a:off x="4355976" y="2185728"/>
            <a:ext cx="3456384" cy="2474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971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When the item can be removed from the Quarantine Library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Tree>
    <p:extLst>
      <p:ext uri="{BB962C8B-B14F-4D97-AF65-F5344CB8AC3E}">
        <p14:creationId xmlns:p14="http://schemas.microsoft.com/office/powerpoint/2010/main" val="2004358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000" dirty="0"/>
              <a:t>When the item can be removed from the Quarantine Library</a:t>
            </a:r>
            <a:endParaRPr lang="en-US" sz="2200" dirty="0"/>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Before we return the item from the quarantine temporary location let’s first see how it appears in Alma and Primo.</a:t>
            </a:r>
          </a:p>
          <a:p>
            <a:r>
              <a:rPr lang="en-US" dirty="0"/>
              <a:t>Then we can compare to how it appears after it is returned.</a:t>
            </a:r>
          </a:p>
          <a:p>
            <a:endParaRPr lang="en-US" dirty="0"/>
          </a:p>
          <a:p>
            <a:endParaRPr lang="en-US" dirty="0"/>
          </a:p>
        </p:txBody>
      </p:sp>
    </p:spTree>
    <p:extLst>
      <p:ext uri="{BB962C8B-B14F-4D97-AF65-F5344CB8AC3E}">
        <p14:creationId xmlns:p14="http://schemas.microsoft.com/office/powerpoint/2010/main" val="423357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9FC578-D772-4930-8DB8-FE09FF1DC6D8}"/>
              </a:ext>
            </a:extLst>
          </p:cNvPr>
          <p:cNvPicPr>
            <a:picLocks noChangeAspect="1"/>
          </p:cNvPicPr>
          <p:nvPr/>
        </p:nvPicPr>
        <p:blipFill>
          <a:blip r:embed="rId2"/>
          <a:stretch>
            <a:fillRect/>
          </a:stretch>
        </p:blipFill>
        <p:spPr>
          <a:xfrm>
            <a:off x="0" y="1176995"/>
            <a:ext cx="9144000" cy="324403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4866827" y="3651870"/>
            <a:ext cx="3146702" cy="936104"/>
          </a:xfrm>
          <a:solidFill>
            <a:schemeClr val="bg1"/>
          </a:solidFill>
          <a:ln>
            <a:solidFill>
              <a:schemeClr val="tx1"/>
            </a:solidFill>
          </a:ln>
        </p:spPr>
        <p:txBody>
          <a:bodyPr>
            <a:normAutofit fontScale="85000" lnSpcReduction="10000"/>
          </a:bodyPr>
          <a:lstStyle/>
          <a:p>
            <a:pPr marL="0" indent="0">
              <a:buNone/>
            </a:pPr>
            <a:r>
              <a:rPr lang="en-US" sz="1800" dirty="0"/>
              <a:t>When the item is in the temporary quarantine library it is clear to the Alma staff user, and he or she also knows when it is due back </a:t>
            </a:r>
          </a:p>
        </p:txBody>
      </p:sp>
      <p:sp>
        <p:nvSpPr>
          <p:cNvPr id="7" name="Rectangle 6">
            <a:extLst>
              <a:ext uri="{FF2B5EF4-FFF2-40B4-BE49-F238E27FC236}">
                <a16:creationId xmlns:a16="http://schemas.microsoft.com/office/drawing/2014/main" id="{3531B6BC-22C1-4DD2-8218-4CF781F74115}"/>
              </a:ext>
            </a:extLst>
          </p:cNvPr>
          <p:cNvSpPr/>
          <p:nvPr/>
        </p:nvSpPr>
        <p:spPr>
          <a:xfrm>
            <a:off x="4302217" y="2021221"/>
            <a:ext cx="1385907" cy="262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8B0672-1FA0-45EC-BCBA-4F07B9EE2DCA}"/>
              </a:ext>
            </a:extLst>
          </p:cNvPr>
          <p:cNvSpPr/>
          <p:nvPr/>
        </p:nvSpPr>
        <p:spPr>
          <a:xfrm>
            <a:off x="899592" y="2085339"/>
            <a:ext cx="2016224" cy="396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B5AD1A-6809-451F-99F3-B072CBDFB469}"/>
              </a:ext>
            </a:extLst>
          </p:cNvPr>
          <p:cNvSpPr/>
          <p:nvPr/>
        </p:nvSpPr>
        <p:spPr>
          <a:xfrm>
            <a:off x="901271" y="2473785"/>
            <a:ext cx="2016224" cy="396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12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4866827" y="3651870"/>
            <a:ext cx="3146702" cy="936104"/>
          </a:xfrm>
          <a:solidFill>
            <a:schemeClr val="bg1"/>
          </a:solidFill>
          <a:ln>
            <a:solidFill>
              <a:schemeClr val="tx1"/>
            </a:solidFill>
          </a:ln>
        </p:spPr>
        <p:txBody>
          <a:bodyPr>
            <a:normAutofit fontScale="92500"/>
          </a:bodyPr>
          <a:lstStyle/>
          <a:p>
            <a:pPr marL="0" indent="0">
              <a:buNone/>
            </a:pPr>
            <a:r>
              <a:rPr lang="en-US" sz="1800" dirty="0"/>
              <a:t>The item is not available in Primo (because we made the location "suppressed from discovery").</a:t>
            </a:r>
          </a:p>
        </p:txBody>
      </p:sp>
      <p:sp>
        <p:nvSpPr>
          <p:cNvPr id="7" name="Rectangle 6">
            <a:extLst>
              <a:ext uri="{FF2B5EF4-FFF2-40B4-BE49-F238E27FC236}">
                <a16:creationId xmlns:a16="http://schemas.microsoft.com/office/drawing/2014/main" id="{3531B6BC-22C1-4DD2-8218-4CF781F74115}"/>
              </a:ext>
            </a:extLst>
          </p:cNvPr>
          <p:cNvSpPr/>
          <p:nvPr/>
        </p:nvSpPr>
        <p:spPr>
          <a:xfrm>
            <a:off x="4302217" y="2021221"/>
            <a:ext cx="1385907" cy="262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3E8371-8382-4867-BADA-55C27E31FDA0}"/>
              </a:ext>
            </a:extLst>
          </p:cNvPr>
          <p:cNvPicPr>
            <a:picLocks noChangeAspect="1"/>
          </p:cNvPicPr>
          <p:nvPr/>
        </p:nvPicPr>
        <p:blipFill>
          <a:blip r:embed="rId2"/>
          <a:stretch>
            <a:fillRect/>
          </a:stretch>
        </p:blipFill>
        <p:spPr>
          <a:xfrm>
            <a:off x="1745343" y="1146445"/>
            <a:ext cx="5653314" cy="1749552"/>
          </a:xfrm>
          <a:prstGeom prst="rect">
            <a:avLst/>
          </a:prstGeom>
          <a:ln>
            <a:solidFill>
              <a:schemeClr val="tx1"/>
            </a:solidFill>
          </a:ln>
        </p:spPr>
      </p:pic>
      <p:sp>
        <p:nvSpPr>
          <p:cNvPr id="4" name="Rectangle 3">
            <a:extLst>
              <a:ext uri="{FF2B5EF4-FFF2-40B4-BE49-F238E27FC236}">
                <a16:creationId xmlns:a16="http://schemas.microsoft.com/office/drawing/2014/main" id="{65E8F874-AA28-4083-89E2-AB37E3A9CFDA}"/>
              </a:ext>
            </a:extLst>
          </p:cNvPr>
          <p:cNvSpPr/>
          <p:nvPr/>
        </p:nvSpPr>
        <p:spPr>
          <a:xfrm>
            <a:off x="3131840" y="2355726"/>
            <a:ext cx="2664296" cy="429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880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D8041E-F4D0-42E2-9556-9D5C392AD053}"/>
              </a:ext>
            </a:extLst>
          </p:cNvPr>
          <p:cNvPicPr>
            <a:picLocks noChangeAspect="1"/>
          </p:cNvPicPr>
          <p:nvPr/>
        </p:nvPicPr>
        <p:blipFill>
          <a:blip r:embed="rId2"/>
          <a:stretch>
            <a:fillRect/>
          </a:stretch>
        </p:blipFill>
        <p:spPr>
          <a:xfrm>
            <a:off x="0" y="645003"/>
            <a:ext cx="9144000" cy="395759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4866827" y="3651870"/>
            <a:ext cx="3146702" cy="936104"/>
          </a:xfrm>
          <a:solidFill>
            <a:schemeClr val="bg1"/>
          </a:solidFill>
          <a:ln>
            <a:solidFill>
              <a:schemeClr val="tx1"/>
            </a:solidFill>
          </a:ln>
        </p:spPr>
        <p:txBody>
          <a:bodyPr>
            <a:normAutofit/>
          </a:bodyPr>
          <a:lstStyle/>
          <a:p>
            <a:pPr marL="0" indent="0">
              <a:buNone/>
            </a:pPr>
            <a:r>
              <a:rPr lang="en-US" sz="1800" dirty="0"/>
              <a:t>Now we have </a:t>
            </a:r>
            <a:r>
              <a:rPr lang="en-US" sz="1800" b="1" dirty="0"/>
              <a:t>un</a:t>
            </a:r>
            <a:r>
              <a:rPr lang="en-US" sz="1800" dirty="0"/>
              <a:t>checked "suppressed from discovery" for this location</a:t>
            </a:r>
          </a:p>
        </p:txBody>
      </p:sp>
      <p:sp>
        <p:nvSpPr>
          <p:cNvPr id="7" name="Rectangle 6">
            <a:extLst>
              <a:ext uri="{FF2B5EF4-FFF2-40B4-BE49-F238E27FC236}">
                <a16:creationId xmlns:a16="http://schemas.microsoft.com/office/drawing/2014/main" id="{3531B6BC-22C1-4DD2-8218-4CF781F74115}"/>
              </a:ext>
            </a:extLst>
          </p:cNvPr>
          <p:cNvSpPr/>
          <p:nvPr/>
        </p:nvSpPr>
        <p:spPr>
          <a:xfrm>
            <a:off x="899592" y="1238223"/>
            <a:ext cx="1385907" cy="262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E8F874-AA28-4083-89E2-AB37E3A9CFDA}"/>
              </a:ext>
            </a:extLst>
          </p:cNvPr>
          <p:cNvSpPr/>
          <p:nvPr/>
        </p:nvSpPr>
        <p:spPr>
          <a:xfrm>
            <a:off x="467544" y="4177935"/>
            <a:ext cx="1296144" cy="429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55E618E-39B7-4648-92FF-DE6D0A616D08}"/>
              </a:ext>
            </a:extLst>
          </p:cNvPr>
          <p:cNvCxnSpPr/>
          <p:nvPr/>
        </p:nvCxnSpPr>
        <p:spPr>
          <a:xfrm flipH="1">
            <a:off x="1907704" y="4371950"/>
            <a:ext cx="2959123"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270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F946F-1918-4105-9560-A1DB04A16680}"/>
              </a:ext>
            </a:extLst>
          </p:cNvPr>
          <p:cNvPicPr>
            <a:picLocks noChangeAspect="1"/>
          </p:cNvPicPr>
          <p:nvPr/>
        </p:nvPicPr>
        <p:blipFill>
          <a:blip r:embed="rId2"/>
          <a:stretch>
            <a:fillRect/>
          </a:stretch>
        </p:blipFill>
        <p:spPr>
          <a:xfrm>
            <a:off x="2495550" y="1905000"/>
            <a:ext cx="4152900" cy="13335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7" name="Rectangle 6">
            <a:extLst>
              <a:ext uri="{FF2B5EF4-FFF2-40B4-BE49-F238E27FC236}">
                <a16:creationId xmlns:a16="http://schemas.microsoft.com/office/drawing/2014/main" id="{3531B6BC-22C1-4DD2-8218-4CF781F74115}"/>
              </a:ext>
            </a:extLst>
          </p:cNvPr>
          <p:cNvSpPr/>
          <p:nvPr/>
        </p:nvSpPr>
        <p:spPr>
          <a:xfrm>
            <a:off x="4572000" y="2859782"/>
            <a:ext cx="1581531" cy="262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A9A1C35F-3879-456F-A000-87C1E88C2B7B}"/>
              </a:ext>
            </a:extLst>
          </p:cNvPr>
          <p:cNvSpPr txBox="1">
            <a:spLocks/>
          </p:cNvSpPr>
          <p:nvPr/>
        </p:nvSpPr>
        <p:spPr>
          <a:xfrm>
            <a:off x="107504" y="654097"/>
            <a:ext cx="9001000" cy="4005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Now the end user clearly sees in Primo that the item is in quarantine</a:t>
            </a:r>
          </a:p>
          <a:p>
            <a:endParaRPr lang="en-US" dirty="0"/>
          </a:p>
        </p:txBody>
      </p:sp>
    </p:spTree>
    <p:extLst>
      <p:ext uri="{BB962C8B-B14F-4D97-AF65-F5344CB8AC3E}">
        <p14:creationId xmlns:p14="http://schemas.microsoft.com/office/powerpoint/2010/main" val="289837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Create a dedicated library for the Quarantine Library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441310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9" name="Content Placeholder 5">
            <a:extLst>
              <a:ext uri="{FF2B5EF4-FFF2-40B4-BE49-F238E27FC236}">
                <a16:creationId xmlns:a16="http://schemas.microsoft.com/office/drawing/2014/main" id="{A9A1C35F-3879-456F-A000-87C1E88C2B7B}"/>
              </a:ext>
            </a:extLst>
          </p:cNvPr>
          <p:cNvSpPr txBox="1">
            <a:spLocks/>
          </p:cNvSpPr>
          <p:nvPr/>
        </p:nvSpPr>
        <p:spPr>
          <a:xfrm>
            <a:off x="107504" y="654097"/>
            <a:ext cx="9001000" cy="4005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When the time comes to restore the item to permanent location the staff user can </a:t>
            </a:r>
          </a:p>
          <a:p>
            <a:pPr marL="457200" indent="-457200">
              <a:buFont typeface="+mj-lt"/>
              <a:buAutoNum type="arabicPeriod"/>
            </a:pPr>
            <a:r>
              <a:rPr lang="en-US" dirty="0"/>
              <a:t>Switch to the circulation desk of the permanent location of the item</a:t>
            </a:r>
          </a:p>
          <a:p>
            <a:pPr marL="457200" indent="-457200">
              <a:buFont typeface="+mj-lt"/>
              <a:buAutoNum type="arabicPeriod"/>
            </a:pPr>
            <a:r>
              <a:rPr lang="en-US" dirty="0"/>
              <a:t>Do "Scan in items"</a:t>
            </a:r>
          </a:p>
          <a:p>
            <a:pPr marL="457200" indent="-457200">
              <a:buFont typeface="+mj-lt"/>
              <a:buAutoNum type="arabicPeriod"/>
            </a:pPr>
            <a:r>
              <a:rPr lang="en-US" dirty="0"/>
              <a:t>Switch to the "Change item information" tab</a:t>
            </a:r>
          </a:p>
          <a:p>
            <a:pPr marL="457200" indent="-457200">
              <a:buFont typeface="+mj-lt"/>
              <a:buAutoNum type="arabicPeriod"/>
            </a:pPr>
            <a:r>
              <a:rPr lang="en-US" dirty="0"/>
              <a:t>Choose </a:t>
            </a:r>
            <a:r>
              <a:rPr lang="en-US" b="1" dirty="0"/>
              <a:t>"Change Type = Restore"</a:t>
            </a:r>
          </a:p>
          <a:p>
            <a:pPr marL="457200" indent="-457200">
              <a:buFont typeface="+mj-lt"/>
              <a:buAutoNum type="arabicPeriod"/>
            </a:pPr>
            <a:r>
              <a:rPr lang="en-US" dirty="0"/>
              <a:t>Scan in the barcode</a:t>
            </a:r>
          </a:p>
          <a:p>
            <a:endParaRPr lang="en-US" dirty="0"/>
          </a:p>
          <a:p>
            <a:endParaRPr lang="en-US" dirty="0"/>
          </a:p>
        </p:txBody>
      </p:sp>
    </p:spTree>
    <p:extLst>
      <p:ext uri="{BB962C8B-B14F-4D97-AF65-F5344CB8AC3E}">
        <p14:creationId xmlns:p14="http://schemas.microsoft.com/office/powerpoint/2010/main" val="253510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pic>
        <p:nvPicPr>
          <p:cNvPr id="4" name="Picture 3">
            <a:extLst>
              <a:ext uri="{FF2B5EF4-FFF2-40B4-BE49-F238E27FC236}">
                <a16:creationId xmlns:a16="http://schemas.microsoft.com/office/drawing/2014/main" id="{0680DBBF-9258-46C3-8335-38AD37551A7D}"/>
              </a:ext>
            </a:extLst>
          </p:cNvPr>
          <p:cNvPicPr>
            <a:picLocks noChangeAspect="1"/>
          </p:cNvPicPr>
          <p:nvPr/>
        </p:nvPicPr>
        <p:blipFill>
          <a:blip r:embed="rId2"/>
          <a:stretch>
            <a:fillRect/>
          </a:stretch>
        </p:blipFill>
        <p:spPr>
          <a:xfrm>
            <a:off x="0" y="1311266"/>
            <a:ext cx="9144000" cy="2520968"/>
          </a:xfrm>
          <a:prstGeom prst="rect">
            <a:avLst/>
          </a:prstGeom>
          <a:ln>
            <a:solidFill>
              <a:schemeClr val="tx1"/>
            </a:solidFill>
          </a:ln>
        </p:spPr>
      </p:pic>
      <p:sp>
        <p:nvSpPr>
          <p:cNvPr id="6" name="Rectangle 5">
            <a:extLst>
              <a:ext uri="{FF2B5EF4-FFF2-40B4-BE49-F238E27FC236}">
                <a16:creationId xmlns:a16="http://schemas.microsoft.com/office/drawing/2014/main" id="{2450EB98-0416-4845-A35B-D264EA286237}"/>
              </a:ext>
            </a:extLst>
          </p:cNvPr>
          <p:cNvSpPr/>
          <p:nvPr/>
        </p:nvSpPr>
        <p:spPr>
          <a:xfrm>
            <a:off x="1403648" y="271576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A63D6A-E798-437D-955C-F2BAA46A9D9C}"/>
              </a:ext>
            </a:extLst>
          </p:cNvPr>
          <p:cNvSpPr/>
          <p:nvPr/>
        </p:nvSpPr>
        <p:spPr>
          <a:xfrm>
            <a:off x="683568" y="3219822"/>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924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9" name="Content Placeholder 5">
            <a:extLst>
              <a:ext uri="{FF2B5EF4-FFF2-40B4-BE49-F238E27FC236}">
                <a16:creationId xmlns:a16="http://schemas.microsoft.com/office/drawing/2014/main" id="{A9A1C35F-3879-456F-A000-87C1E88C2B7B}"/>
              </a:ext>
            </a:extLst>
          </p:cNvPr>
          <p:cNvSpPr txBox="1">
            <a:spLocks/>
          </p:cNvSpPr>
          <p:nvPr/>
        </p:nvSpPr>
        <p:spPr>
          <a:xfrm>
            <a:off x="107504" y="654097"/>
            <a:ext cx="9001000" cy="4005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Now the item is in place (restored to permanent location)</a:t>
            </a:r>
          </a:p>
          <a:p>
            <a:endParaRPr lang="en-US" dirty="0"/>
          </a:p>
          <a:p>
            <a:endParaRPr lang="en-US" dirty="0"/>
          </a:p>
        </p:txBody>
      </p:sp>
      <p:pic>
        <p:nvPicPr>
          <p:cNvPr id="3" name="Picture 2">
            <a:extLst>
              <a:ext uri="{FF2B5EF4-FFF2-40B4-BE49-F238E27FC236}">
                <a16:creationId xmlns:a16="http://schemas.microsoft.com/office/drawing/2014/main" id="{5A0C248A-3987-4D43-BB03-D35685959296}"/>
              </a:ext>
            </a:extLst>
          </p:cNvPr>
          <p:cNvPicPr>
            <a:picLocks noChangeAspect="1"/>
          </p:cNvPicPr>
          <p:nvPr/>
        </p:nvPicPr>
        <p:blipFill>
          <a:blip r:embed="rId2"/>
          <a:stretch>
            <a:fillRect/>
          </a:stretch>
        </p:blipFill>
        <p:spPr>
          <a:xfrm>
            <a:off x="0" y="1335106"/>
            <a:ext cx="9144000" cy="2820820"/>
          </a:xfrm>
          <a:prstGeom prst="rect">
            <a:avLst/>
          </a:prstGeom>
          <a:ln>
            <a:solidFill>
              <a:schemeClr val="tx1"/>
            </a:solidFill>
          </a:ln>
        </p:spPr>
      </p:pic>
      <p:sp>
        <p:nvSpPr>
          <p:cNvPr id="4" name="Rectangle 3">
            <a:extLst>
              <a:ext uri="{FF2B5EF4-FFF2-40B4-BE49-F238E27FC236}">
                <a16:creationId xmlns:a16="http://schemas.microsoft.com/office/drawing/2014/main" id="{B9B549B0-A345-4092-9357-1E5441496A08}"/>
              </a:ext>
            </a:extLst>
          </p:cNvPr>
          <p:cNvSpPr/>
          <p:nvPr/>
        </p:nvSpPr>
        <p:spPr>
          <a:xfrm>
            <a:off x="899592" y="2211710"/>
            <a:ext cx="18002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28278F-2CFB-4B49-97A0-7D2F9C385B28}"/>
              </a:ext>
            </a:extLst>
          </p:cNvPr>
          <p:cNvSpPr/>
          <p:nvPr/>
        </p:nvSpPr>
        <p:spPr>
          <a:xfrm>
            <a:off x="4302217" y="1995686"/>
            <a:ext cx="127789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424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9" name="Content Placeholder 5">
            <a:extLst>
              <a:ext uri="{FF2B5EF4-FFF2-40B4-BE49-F238E27FC236}">
                <a16:creationId xmlns:a16="http://schemas.microsoft.com/office/drawing/2014/main" id="{A9A1C35F-3879-456F-A000-87C1E88C2B7B}"/>
              </a:ext>
            </a:extLst>
          </p:cNvPr>
          <p:cNvSpPr txBox="1">
            <a:spLocks/>
          </p:cNvSpPr>
          <p:nvPr/>
        </p:nvSpPr>
        <p:spPr>
          <a:xfrm>
            <a:off x="107504" y="654097"/>
            <a:ext cx="9001000" cy="4005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it is in Alma</a:t>
            </a:r>
          </a:p>
          <a:p>
            <a:endParaRPr lang="en-US" dirty="0"/>
          </a:p>
          <a:p>
            <a:endParaRPr lang="en-US" dirty="0"/>
          </a:p>
        </p:txBody>
      </p:sp>
      <p:pic>
        <p:nvPicPr>
          <p:cNvPr id="3" name="Picture 2">
            <a:extLst>
              <a:ext uri="{FF2B5EF4-FFF2-40B4-BE49-F238E27FC236}">
                <a16:creationId xmlns:a16="http://schemas.microsoft.com/office/drawing/2014/main" id="{5A0C248A-3987-4D43-BB03-D35685959296}"/>
              </a:ext>
            </a:extLst>
          </p:cNvPr>
          <p:cNvPicPr>
            <a:picLocks noChangeAspect="1"/>
          </p:cNvPicPr>
          <p:nvPr/>
        </p:nvPicPr>
        <p:blipFill>
          <a:blip r:embed="rId2"/>
          <a:stretch>
            <a:fillRect/>
          </a:stretch>
        </p:blipFill>
        <p:spPr>
          <a:xfrm>
            <a:off x="0" y="1335106"/>
            <a:ext cx="9144000" cy="2820820"/>
          </a:xfrm>
          <a:prstGeom prst="rect">
            <a:avLst/>
          </a:prstGeom>
          <a:ln>
            <a:solidFill>
              <a:schemeClr val="tx1"/>
            </a:solidFill>
          </a:ln>
        </p:spPr>
      </p:pic>
      <p:sp>
        <p:nvSpPr>
          <p:cNvPr id="4" name="Rectangle 3">
            <a:extLst>
              <a:ext uri="{FF2B5EF4-FFF2-40B4-BE49-F238E27FC236}">
                <a16:creationId xmlns:a16="http://schemas.microsoft.com/office/drawing/2014/main" id="{B9B549B0-A345-4092-9357-1E5441496A08}"/>
              </a:ext>
            </a:extLst>
          </p:cNvPr>
          <p:cNvSpPr/>
          <p:nvPr/>
        </p:nvSpPr>
        <p:spPr>
          <a:xfrm>
            <a:off x="899592" y="2211710"/>
            <a:ext cx="18002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28278F-2CFB-4B49-97A0-7D2F9C385B28}"/>
              </a:ext>
            </a:extLst>
          </p:cNvPr>
          <p:cNvSpPr/>
          <p:nvPr/>
        </p:nvSpPr>
        <p:spPr>
          <a:xfrm>
            <a:off x="4302217" y="1995686"/>
            <a:ext cx="127789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237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D9BBBD-35A7-40C3-A6F1-E0CACDA6FBD9}"/>
              </a:ext>
            </a:extLst>
          </p:cNvPr>
          <p:cNvPicPr>
            <a:picLocks noChangeAspect="1"/>
          </p:cNvPicPr>
          <p:nvPr/>
        </p:nvPicPr>
        <p:blipFill>
          <a:blip r:embed="rId2"/>
          <a:stretch>
            <a:fillRect/>
          </a:stretch>
        </p:blipFill>
        <p:spPr>
          <a:xfrm>
            <a:off x="1400175" y="2833332"/>
            <a:ext cx="6343650" cy="20669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9" name="Content Placeholder 5">
            <a:extLst>
              <a:ext uri="{FF2B5EF4-FFF2-40B4-BE49-F238E27FC236}">
                <a16:creationId xmlns:a16="http://schemas.microsoft.com/office/drawing/2014/main" id="{A9A1C35F-3879-456F-A000-87C1E88C2B7B}"/>
              </a:ext>
            </a:extLst>
          </p:cNvPr>
          <p:cNvSpPr txBox="1">
            <a:spLocks/>
          </p:cNvSpPr>
          <p:nvPr/>
        </p:nvSpPr>
        <p:spPr>
          <a:xfrm>
            <a:off x="107504" y="654097"/>
            <a:ext cx="9001000" cy="4005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it is in Primo</a:t>
            </a:r>
          </a:p>
          <a:p>
            <a:endParaRPr lang="en-US" dirty="0"/>
          </a:p>
          <a:p>
            <a:endParaRPr lang="en-US" dirty="0"/>
          </a:p>
        </p:txBody>
      </p:sp>
      <p:sp>
        <p:nvSpPr>
          <p:cNvPr id="6" name="Rectangle 5">
            <a:extLst>
              <a:ext uri="{FF2B5EF4-FFF2-40B4-BE49-F238E27FC236}">
                <a16:creationId xmlns:a16="http://schemas.microsoft.com/office/drawing/2014/main" id="{4E28278F-2CFB-4B49-97A0-7D2F9C385B28}"/>
              </a:ext>
            </a:extLst>
          </p:cNvPr>
          <p:cNvSpPr/>
          <p:nvPr/>
        </p:nvSpPr>
        <p:spPr>
          <a:xfrm>
            <a:off x="4302217" y="1995686"/>
            <a:ext cx="127789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65E2D4-C9BD-4859-9092-22BE4C8C8EEE}"/>
              </a:ext>
            </a:extLst>
          </p:cNvPr>
          <p:cNvPicPr>
            <a:picLocks noChangeAspect="1"/>
          </p:cNvPicPr>
          <p:nvPr/>
        </p:nvPicPr>
        <p:blipFill>
          <a:blip r:embed="rId3"/>
          <a:stretch>
            <a:fillRect/>
          </a:stretch>
        </p:blipFill>
        <p:spPr>
          <a:xfrm>
            <a:off x="2339752" y="1135732"/>
            <a:ext cx="4286250" cy="1638300"/>
          </a:xfrm>
          <a:prstGeom prst="rect">
            <a:avLst/>
          </a:prstGeom>
          <a:ln>
            <a:solidFill>
              <a:schemeClr val="tx1"/>
            </a:solidFill>
          </a:ln>
        </p:spPr>
      </p:pic>
      <p:sp>
        <p:nvSpPr>
          <p:cNvPr id="11" name="Rectangle 10">
            <a:extLst>
              <a:ext uri="{FF2B5EF4-FFF2-40B4-BE49-F238E27FC236}">
                <a16:creationId xmlns:a16="http://schemas.microsoft.com/office/drawing/2014/main" id="{E43437A7-CAD4-4823-97C2-ABC95E5A93FB}"/>
              </a:ext>
            </a:extLst>
          </p:cNvPr>
          <p:cNvSpPr/>
          <p:nvPr/>
        </p:nvSpPr>
        <p:spPr>
          <a:xfrm>
            <a:off x="3563888" y="2102392"/>
            <a:ext cx="2520280" cy="325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273B4B-78E0-4465-BBBF-E85C6283B3D1}"/>
              </a:ext>
            </a:extLst>
          </p:cNvPr>
          <p:cNvSpPr/>
          <p:nvPr/>
        </p:nvSpPr>
        <p:spPr>
          <a:xfrm>
            <a:off x="1547664" y="3255667"/>
            <a:ext cx="2520280" cy="612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021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68939"/>
            <a:ext cx="8856984" cy="576064"/>
          </a:xfrm>
        </p:spPr>
        <p:txBody>
          <a:bodyPr>
            <a:noAutofit/>
          </a:bodyPr>
          <a:lstStyle/>
          <a:p>
            <a:r>
              <a:rPr lang="en-US" sz="2400" dirty="0"/>
              <a:t>When the item can be removed from the Quarantine Library</a:t>
            </a:r>
          </a:p>
        </p:txBody>
      </p:sp>
      <p:sp>
        <p:nvSpPr>
          <p:cNvPr id="9" name="Content Placeholder 5">
            <a:extLst>
              <a:ext uri="{FF2B5EF4-FFF2-40B4-BE49-F238E27FC236}">
                <a16:creationId xmlns:a16="http://schemas.microsoft.com/office/drawing/2014/main" id="{A9A1C35F-3879-456F-A000-87C1E88C2B7B}"/>
              </a:ext>
            </a:extLst>
          </p:cNvPr>
          <p:cNvSpPr txBox="1">
            <a:spLocks/>
          </p:cNvSpPr>
          <p:nvPr/>
        </p:nvSpPr>
        <p:spPr>
          <a:xfrm>
            <a:off x="107504" y="654097"/>
            <a:ext cx="9001000" cy="40058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 In the situation here we retrieved the items that need to be restored to the permanent location according to the "due back date" via Alma user interface and Alma Analytics. </a:t>
            </a:r>
          </a:p>
          <a:p>
            <a:r>
              <a:rPr lang="en-US" dirty="0"/>
              <a:t>It is also possible to run the job "Requests - Restore Temporarily Shelved Items".</a:t>
            </a:r>
          </a:p>
          <a:p>
            <a:r>
              <a:rPr lang="en-US" dirty="0"/>
              <a:t>This job creates restore item requests on all temporarily shelved items whose due back date is the current day or earlier. This informs the circulation desk operators at these locations to restore the items to their permanent locations. </a:t>
            </a:r>
          </a:p>
          <a:p>
            <a:r>
              <a:rPr lang="en-US" dirty="0"/>
              <a:t>For more information on this job, see </a:t>
            </a:r>
            <a:r>
              <a:rPr lang="en-US" dirty="0">
                <a:hlinkClick r:id="rId2" tooltip="Viewing Restore Request Jobs"/>
              </a:rPr>
              <a:t>Viewing Restore Request Jobs</a:t>
            </a:r>
            <a:r>
              <a:rPr lang="en-US" dirty="0"/>
              <a:t>. For information on configuring this job, see </a:t>
            </a:r>
            <a:r>
              <a:rPr lang="en-US" dirty="0">
                <a:hlinkClick r:id="rId3" tooltip="General"/>
              </a:rPr>
              <a:t>Configuring Fulfillment Jobs</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769182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a dedicated library for the Quarantine Library</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Create a new library at "Configuration &gt; Configure for institution level &gt; General &gt; Libraries &gt; Add a Library or Edit Library "</a:t>
            </a:r>
          </a:p>
          <a:p>
            <a:endParaRPr lang="en-US" dirty="0"/>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F661E717-33EB-4668-AC1D-EABB0A602AAF}"/>
              </a:ext>
            </a:extLst>
          </p:cNvPr>
          <p:cNvPicPr>
            <a:picLocks noChangeAspect="1"/>
          </p:cNvPicPr>
          <p:nvPr/>
        </p:nvPicPr>
        <p:blipFill>
          <a:blip r:embed="rId2"/>
          <a:stretch>
            <a:fillRect/>
          </a:stretch>
        </p:blipFill>
        <p:spPr>
          <a:xfrm>
            <a:off x="2376487" y="2067694"/>
            <a:ext cx="4391025" cy="2495550"/>
          </a:xfrm>
          <a:prstGeom prst="rect">
            <a:avLst/>
          </a:prstGeom>
          <a:ln>
            <a:solidFill>
              <a:schemeClr val="accent1"/>
            </a:solidFill>
          </a:ln>
        </p:spPr>
      </p:pic>
      <p:sp>
        <p:nvSpPr>
          <p:cNvPr id="4" name="Rectangle 3">
            <a:extLst>
              <a:ext uri="{FF2B5EF4-FFF2-40B4-BE49-F238E27FC236}">
                <a16:creationId xmlns:a16="http://schemas.microsoft.com/office/drawing/2014/main" id="{2A769BBA-196E-4B30-8F15-BBE107C08FF2}"/>
              </a:ext>
            </a:extLst>
          </p:cNvPr>
          <p:cNvSpPr/>
          <p:nvPr/>
        </p:nvSpPr>
        <p:spPr>
          <a:xfrm>
            <a:off x="4572000" y="3323646"/>
            <a:ext cx="194421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DB3C212-C927-4BBC-BC0C-C9E2E2B5E007}"/>
              </a:ext>
            </a:extLst>
          </p:cNvPr>
          <p:cNvSpPr txBox="1"/>
          <p:nvPr/>
        </p:nvSpPr>
        <p:spPr>
          <a:xfrm>
            <a:off x="57264" y="2139702"/>
            <a:ext cx="1202368" cy="646331"/>
          </a:xfrm>
          <a:prstGeom prst="rect">
            <a:avLst/>
          </a:prstGeom>
          <a:noFill/>
          <a:ln>
            <a:solidFill>
              <a:schemeClr val="accent1"/>
            </a:solidFill>
          </a:ln>
        </p:spPr>
        <p:txBody>
          <a:bodyPr wrap="square" rtlCol="0">
            <a:spAutoFit/>
          </a:bodyPr>
          <a:lstStyle/>
          <a:p>
            <a:r>
              <a:rPr lang="en-US" dirty="0"/>
              <a:t>Institution level</a:t>
            </a:r>
          </a:p>
        </p:txBody>
      </p:sp>
      <p:cxnSp>
        <p:nvCxnSpPr>
          <p:cNvPr id="9" name="Straight Arrow Connector 8">
            <a:extLst>
              <a:ext uri="{FF2B5EF4-FFF2-40B4-BE49-F238E27FC236}">
                <a16:creationId xmlns:a16="http://schemas.microsoft.com/office/drawing/2014/main" id="{CC6593E7-017E-4EE4-B8E8-7D39F5A47829}"/>
              </a:ext>
            </a:extLst>
          </p:cNvPr>
          <p:cNvCxnSpPr>
            <a:stCxn id="7" idx="3"/>
          </p:cNvCxnSpPr>
          <p:nvPr/>
        </p:nvCxnSpPr>
        <p:spPr>
          <a:xfrm>
            <a:off x="1259632" y="2462868"/>
            <a:ext cx="1224136" cy="10888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08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a dedicated library for the Quarantine Library</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In the scenario here we are creating a dedicated library which will have the location of the quarantined items of the entire institution.</a:t>
            </a:r>
          </a:p>
          <a:p>
            <a:r>
              <a:rPr lang="en-US" dirty="0"/>
              <a:t>Note however there is another option which we will not be doing here:  Creating new dedicated quarantine locations as needed within </a:t>
            </a:r>
            <a:r>
              <a:rPr lang="en-US" b="1" dirty="0"/>
              <a:t>existing</a:t>
            </a:r>
            <a:r>
              <a:rPr lang="en-US" dirty="0"/>
              <a:t> libraries.  If there are actual separate quarantine areas per separate libraries it may be useful to make several separate “Quarantine” locations.  Otherwise it may be additional overhead.  </a:t>
            </a:r>
          </a:p>
          <a:p>
            <a:r>
              <a:rPr lang="en-US" dirty="0"/>
              <a:t>Each institution can decide according to local needs. </a:t>
            </a:r>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65572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9C487-B278-4583-AFDC-A1424384D496}"/>
              </a:ext>
            </a:extLst>
          </p:cNvPr>
          <p:cNvPicPr>
            <a:picLocks noChangeAspect="1"/>
          </p:cNvPicPr>
          <p:nvPr/>
        </p:nvPicPr>
        <p:blipFill>
          <a:blip r:embed="rId2"/>
          <a:stretch>
            <a:fillRect/>
          </a:stretch>
        </p:blipFill>
        <p:spPr>
          <a:xfrm>
            <a:off x="0" y="684925"/>
            <a:ext cx="9144000" cy="411907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a dedicated library for the Quarantine Library</a:t>
            </a:r>
          </a:p>
        </p:txBody>
      </p:sp>
      <p:sp>
        <p:nvSpPr>
          <p:cNvPr id="7" name="Rectangle 6">
            <a:extLst>
              <a:ext uri="{FF2B5EF4-FFF2-40B4-BE49-F238E27FC236}">
                <a16:creationId xmlns:a16="http://schemas.microsoft.com/office/drawing/2014/main" id="{13C23C43-3B0E-4A2D-BB6B-B62470A86621}"/>
              </a:ext>
            </a:extLst>
          </p:cNvPr>
          <p:cNvSpPr/>
          <p:nvPr/>
        </p:nvSpPr>
        <p:spPr>
          <a:xfrm>
            <a:off x="6876256" y="2640637"/>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220CA4-226F-497C-AC90-608D78343015}"/>
              </a:ext>
            </a:extLst>
          </p:cNvPr>
          <p:cNvSpPr/>
          <p:nvPr/>
        </p:nvSpPr>
        <p:spPr>
          <a:xfrm>
            <a:off x="827584" y="2215719"/>
            <a:ext cx="8363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D42C65-EEEE-411C-AF10-A2C991800DF9}"/>
              </a:ext>
            </a:extLst>
          </p:cNvPr>
          <p:cNvSpPr txBox="1"/>
          <p:nvPr/>
        </p:nvSpPr>
        <p:spPr>
          <a:xfrm>
            <a:off x="4841784" y="1288082"/>
            <a:ext cx="1944213" cy="369332"/>
          </a:xfrm>
          <a:prstGeom prst="rect">
            <a:avLst/>
          </a:prstGeom>
          <a:solidFill>
            <a:schemeClr val="bg1"/>
          </a:solidFill>
          <a:ln>
            <a:solidFill>
              <a:schemeClr val="accent1"/>
            </a:solidFill>
          </a:ln>
        </p:spPr>
        <p:txBody>
          <a:bodyPr wrap="square" rtlCol="0">
            <a:spAutoFit/>
          </a:bodyPr>
          <a:lstStyle/>
          <a:p>
            <a:r>
              <a:rPr lang="en-US" dirty="0"/>
              <a:t>Add a new library</a:t>
            </a:r>
          </a:p>
        </p:txBody>
      </p:sp>
      <p:cxnSp>
        <p:nvCxnSpPr>
          <p:cNvPr id="13" name="Straight Connector 12">
            <a:extLst>
              <a:ext uri="{FF2B5EF4-FFF2-40B4-BE49-F238E27FC236}">
                <a16:creationId xmlns:a16="http://schemas.microsoft.com/office/drawing/2014/main" id="{E8499817-C9DA-468A-97AB-E63B446B8010}"/>
              </a:ext>
            </a:extLst>
          </p:cNvPr>
          <p:cNvCxnSpPr>
            <a:cxnSpLocks/>
          </p:cNvCxnSpPr>
          <p:nvPr/>
        </p:nvCxnSpPr>
        <p:spPr>
          <a:xfrm flipH="1">
            <a:off x="6785998" y="1472748"/>
            <a:ext cx="59885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53532F-01EE-4900-8517-00AB0CE2A756}"/>
              </a:ext>
            </a:extLst>
          </p:cNvPr>
          <p:cNvCxnSpPr>
            <a:cxnSpLocks/>
          </p:cNvCxnSpPr>
          <p:nvPr/>
        </p:nvCxnSpPr>
        <p:spPr>
          <a:xfrm>
            <a:off x="7384854" y="1472748"/>
            <a:ext cx="0" cy="109900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3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BDB9B-F96D-4768-94FA-5776698E58D8}"/>
              </a:ext>
            </a:extLst>
          </p:cNvPr>
          <p:cNvPicPr>
            <a:picLocks noChangeAspect="1"/>
          </p:cNvPicPr>
          <p:nvPr/>
        </p:nvPicPr>
        <p:blipFill>
          <a:blip r:embed="rId2"/>
          <a:stretch>
            <a:fillRect/>
          </a:stretch>
        </p:blipFill>
        <p:spPr>
          <a:xfrm>
            <a:off x="0" y="794872"/>
            <a:ext cx="9144000" cy="393711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Create a dedicated library for the Quarantine Library</a:t>
            </a:r>
          </a:p>
        </p:txBody>
      </p:sp>
      <p:sp>
        <p:nvSpPr>
          <p:cNvPr id="9" name="Rectangle 8">
            <a:extLst>
              <a:ext uri="{FF2B5EF4-FFF2-40B4-BE49-F238E27FC236}">
                <a16:creationId xmlns:a16="http://schemas.microsoft.com/office/drawing/2014/main" id="{D9AC8E84-32B3-4B2A-9487-3CD16E1435D4}"/>
              </a:ext>
            </a:extLst>
          </p:cNvPr>
          <p:cNvSpPr/>
          <p:nvPr/>
        </p:nvSpPr>
        <p:spPr>
          <a:xfrm>
            <a:off x="179512" y="2634802"/>
            <a:ext cx="2349235"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614FF9-1FBF-40D1-B8FA-230CC57D9553}"/>
              </a:ext>
            </a:extLst>
          </p:cNvPr>
          <p:cNvSpPr/>
          <p:nvPr/>
        </p:nvSpPr>
        <p:spPr>
          <a:xfrm>
            <a:off x="5259553" y="2663352"/>
            <a:ext cx="1234024"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F66F9C-BA06-4F35-98A4-D50E7A3B3CD6}"/>
              </a:ext>
            </a:extLst>
          </p:cNvPr>
          <p:cNvSpPr/>
          <p:nvPr/>
        </p:nvSpPr>
        <p:spPr>
          <a:xfrm>
            <a:off x="251520" y="3318271"/>
            <a:ext cx="2576060"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897524"/>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17488</TotalTime>
  <Words>1922</Words>
  <Application>Microsoft Office PowerPoint</Application>
  <PresentationFormat>On-screen Show (16:9)</PresentationFormat>
  <Paragraphs>196</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Ex_Libris_2020</vt:lpstr>
      <vt:lpstr>How to cause returned items to remain in quarantine for a specified time period before returning to permanent location</vt:lpstr>
      <vt:lpstr>PowerPoint Presentation</vt:lpstr>
      <vt:lpstr>Introduction</vt:lpstr>
      <vt:lpstr>Introduction</vt:lpstr>
      <vt:lpstr>Create a dedicated library for the Quarantine Library</vt:lpstr>
      <vt:lpstr>Create a dedicated library for the Quarantine Library</vt:lpstr>
      <vt:lpstr>Create a dedicated library for the Quarantine Library</vt:lpstr>
      <vt:lpstr>Create a dedicated library for the Quarantine Library</vt:lpstr>
      <vt:lpstr>Create a dedicated library for the Quarantine Library</vt:lpstr>
      <vt:lpstr>Create location for the Quarantine Library</vt:lpstr>
      <vt:lpstr>Create location for the Quarantine Library</vt:lpstr>
      <vt:lpstr>Create location for the Quarantine Library</vt:lpstr>
      <vt:lpstr>Create location for the Quarantine Library</vt:lpstr>
      <vt:lpstr>Create location for the Quarantine Library</vt:lpstr>
      <vt:lpstr>The circulation desk of the suppressed location</vt:lpstr>
      <vt:lpstr>The circulation desk of the suppressed location</vt:lpstr>
      <vt:lpstr>The circulation desk of the suppressed location</vt:lpstr>
      <vt:lpstr>The circulation desk of the suppressed location</vt:lpstr>
      <vt:lpstr>The circulation desk of the suppressed location</vt:lpstr>
      <vt:lpstr>Create Fulfillment Unit Rules for the Quarantine Location</vt:lpstr>
      <vt:lpstr>Create Fulfillment Unit Rules for the Quarantine Location</vt:lpstr>
      <vt:lpstr>Create Fulfillment Unit Rules for the Quarantine Location</vt:lpstr>
      <vt:lpstr>Create Fulfillment Unit Rules for the Quarantine Location</vt:lpstr>
      <vt:lpstr>Create Fulfillment Unit Rules for the Quarantine Location</vt:lpstr>
      <vt:lpstr>Create Fulfillment Unit Rules for the Quarantine Location</vt:lpstr>
      <vt:lpstr>Create Fulfillment Unit Rules for the Quarantine Location</vt:lpstr>
      <vt:lpstr>Create Fulfillment Unit Rules for the Quarantine Location</vt:lpstr>
      <vt:lpstr>Create Fulfillment Unit Rules for the Quarantine Location</vt:lpstr>
      <vt:lpstr>Create Fulfillment Unit Rules for the Quarantine Location</vt:lpstr>
      <vt:lpstr>Return items at the Circulation Desk of the Quarantine Library</vt:lpstr>
      <vt:lpstr>Return items at the Circulation Desk of the Quarantine Library</vt:lpstr>
      <vt:lpstr>Return items at the Circulation Desk of the Quarantine Library</vt:lpstr>
      <vt:lpstr>Return items at the Circulation Desk of the Quarantine Library</vt:lpstr>
      <vt:lpstr>Return items at the Circulation Desk of the Quarantine Library</vt:lpstr>
      <vt:lpstr>Return items at the Circulation Desk of the Quarantine Library</vt:lpstr>
      <vt:lpstr>Retrieving items in the Quarantine Location of the Quarantine Library</vt:lpstr>
      <vt:lpstr>Retrieving items in the Quarantine Location of the Quarantine Library</vt:lpstr>
      <vt:lpstr>Retrieving items in the Quarantine Location of the Quarantine Library</vt:lpstr>
      <vt:lpstr>Retrieving items in the Quarantine Location of the Quarantine Library</vt:lpstr>
      <vt:lpstr>Retrieving items in the Quarantine Location of the Quarantine Library</vt:lpstr>
      <vt:lpstr>Retrieving items in the Quarantine Location of the Quarantine Library</vt:lpstr>
      <vt:lpstr>Retrieving items in the Quarantine Location of the Quarantine Library</vt:lpstr>
      <vt:lpstr>Retrieving items in the Quarantine Location of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When the item can be removed from the Quarantine Library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802</cp:revision>
  <dcterms:created xsi:type="dcterms:W3CDTF">2017-01-02T15:10:30Z</dcterms:created>
  <dcterms:modified xsi:type="dcterms:W3CDTF">2020-05-12T12:34:06Z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